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1" r:id="rId3"/>
    <p:sldId id="259" r:id="rId4"/>
    <p:sldId id="256" r:id="rId5"/>
    <p:sldId id="260" r:id="rId6"/>
    <p:sldId id="267" r:id="rId7"/>
    <p:sldId id="274" r:id="rId8"/>
    <p:sldId id="276" r:id="rId9"/>
    <p:sldId id="261" r:id="rId10"/>
    <p:sldId id="277" r:id="rId11"/>
    <p:sldId id="263" r:id="rId12"/>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Iván Simental Enriquez" initials="SISE" lastIdx="2" clrIdx="0">
    <p:extLst>
      <p:ext uri="{19B8F6BF-5375-455C-9EA6-DF929625EA0E}">
        <p15:presenceInfo xmlns:p15="http://schemas.microsoft.com/office/powerpoint/2012/main" userId="S-1-5-21-34079739-1055196178-2575908875-1685" providerId="AD"/>
      </p:ext>
    </p:extLst>
  </p:cmAuthor>
  <p:cmAuthor id="2" name="Honorio Mendia Soto" initials="HMS" lastIdx="5" clrIdx="1">
    <p:extLst>
      <p:ext uri="{19B8F6BF-5375-455C-9EA6-DF929625EA0E}">
        <p15:presenceInfo xmlns:p15="http://schemas.microsoft.com/office/powerpoint/2012/main" userId="S-1-5-21-34079739-1055196178-2575908875-1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20" autoAdjust="0"/>
  </p:normalViewPr>
  <p:slideViewPr>
    <p:cSldViewPr snapToGrid="0">
      <p:cViewPr varScale="1">
        <p:scale>
          <a:sx n="99" d="100"/>
          <a:sy n="99" d="100"/>
        </p:scale>
        <p:origin x="7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01097C0-E6B1-472A-8EEF-855484167E9F}" type="datetimeFigureOut">
              <a:rPr lang="es-MX" smtClean="0"/>
              <a:t>20/10/2025</a:t>
            </a:fld>
            <a:endParaRPr lang="es-MX"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D503714-B0C5-4520-88F6-8B6CAD0EB6DC}" type="slidenum">
              <a:rPr lang="es-MX" smtClean="0"/>
              <a:t>‹Nº›</a:t>
            </a:fld>
            <a:endParaRPr lang="es-MX" dirty="0"/>
          </a:p>
        </p:txBody>
      </p:sp>
    </p:spTree>
    <p:extLst>
      <p:ext uri="{BB962C8B-B14F-4D97-AF65-F5344CB8AC3E}">
        <p14:creationId xmlns:p14="http://schemas.microsoft.com/office/powerpoint/2010/main" val="150319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42689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2D3F8-044C-B312-79CD-EFCC2A2B07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EB54FCE-B7CE-5075-745F-B7061EF0E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8009060-AA30-B160-2C91-FE7CAB31491C}"/>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5" name="Marcador de pie de página 4">
            <a:extLst>
              <a:ext uri="{FF2B5EF4-FFF2-40B4-BE49-F238E27FC236}">
                <a16:creationId xmlns:a16="http://schemas.microsoft.com/office/drawing/2014/main" id="{F0767ED0-2BA1-9EA6-5F0B-FAEBF7EF726C}"/>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C11BC7D-9EC3-6FB9-3CE1-61881AA0371C}"/>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248097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1F060-A8E8-F9A7-ADB8-97F01495E28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5949E89-B55B-F617-B223-66C94A2091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59FAB2-F770-3066-7E68-76C45757AB23}"/>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5" name="Marcador de pie de página 4">
            <a:extLst>
              <a:ext uri="{FF2B5EF4-FFF2-40B4-BE49-F238E27FC236}">
                <a16:creationId xmlns:a16="http://schemas.microsoft.com/office/drawing/2014/main" id="{7807284F-1B1E-C1D1-2A03-609CA7E05D8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DB9EE21-2D41-737C-6784-62AC85382B34}"/>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372514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CBCE62-62FB-F50D-1E1D-1A4EBCE78B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EB39C78-FAEC-B7FD-B760-559A10053F7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CE0E6FC-2CF3-7899-CB95-29E212759BDB}"/>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5" name="Marcador de pie de página 4">
            <a:extLst>
              <a:ext uri="{FF2B5EF4-FFF2-40B4-BE49-F238E27FC236}">
                <a16:creationId xmlns:a16="http://schemas.microsoft.com/office/drawing/2014/main" id="{B9478177-7591-4D03-930B-9CCD2CA0D11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6D7C452-18E0-EF07-663E-DAD2649E42CC}"/>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427199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4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3F887-D1EE-9735-7F1F-7878ABECEC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F49FB99-941D-1EC5-7117-72263B01DE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0BDF652-D737-5FB3-2DAD-01337E717D90}"/>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5" name="Marcador de pie de página 4">
            <a:extLst>
              <a:ext uri="{FF2B5EF4-FFF2-40B4-BE49-F238E27FC236}">
                <a16:creationId xmlns:a16="http://schemas.microsoft.com/office/drawing/2014/main" id="{EA89EFF3-D6F1-01BB-CAE2-58D4142DD86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36E6B789-7384-596D-A940-06AE2E1A2702}"/>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314282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74314-6F0E-8166-665F-866703B3D4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76B5D22-1C29-16CD-3992-5D95733546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97B0C8-915A-1267-A1DB-DF473149BC5F}"/>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5" name="Marcador de pie de página 4">
            <a:extLst>
              <a:ext uri="{FF2B5EF4-FFF2-40B4-BE49-F238E27FC236}">
                <a16:creationId xmlns:a16="http://schemas.microsoft.com/office/drawing/2014/main" id="{F5612D44-A40C-80A7-CC9B-8A2237E6698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05D42922-F0CF-519C-3CF4-2F19A07CD3AF}"/>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99633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9BA22-CA34-7295-97B3-143FD41DBD0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16DD57-C7EE-7618-B76F-FCF7677008C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2D04E1B-21E2-3274-879A-80F0C73EBE9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1E6821E-EDF2-4292-4CB4-A068801FF013}"/>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6" name="Marcador de pie de página 5">
            <a:extLst>
              <a:ext uri="{FF2B5EF4-FFF2-40B4-BE49-F238E27FC236}">
                <a16:creationId xmlns:a16="http://schemas.microsoft.com/office/drawing/2014/main" id="{7F26AAE6-3F9B-F82C-48BF-8A067DD7C7A8}"/>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0CF58036-F811-9202-B52F-6DC4C070FB90}"/>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285112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812EB-F62E-B7EE-8433-86A527B3388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3FA67D0-5978-9BAF-471E-504CE4A30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32188EE-28B0-FB0F-DA55-DB3F6E0160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CA15398-55E2-2D34-509F-CC3A80729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129F074-1720-AC32-D1CB-84F73E0E890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DAB5DC1-8958-20E2-50D6-76C27C12E589}"/>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8" name="Marcador de pie de página 7">
            <a:extLst>
              <a:ext uri="{FF2B5EF4-FFF2-40B4-BE49-F238E27FC236}">
                <a16:creationId xmlns:a16="http://schemas.microsoft.com/office/drawing/2014/main" id="{26E502D5-9C5B-242F-F0AE-ED967EE219A2}"/>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0D5722E9-3D67-A8F5-5E4E-F633AD8E83DA}"/>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425943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3DF9E2-2290-78EE-3D4F-A26BE7219A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B89D51A-00BE-537E-0358-6BC5E697D2FF}"/>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4" name="Marcador de pie de página 3">
            <a:extLst>
              <a:ext uri="{FF2B5EF4-FFF2-40B4-BE49-F238E27FC236}">
                <a16:creationId xmlns:a16="http://schemas.microsoft.com/office/drawing/2014/main" id="{0CE770E4-FF4C-DAC9-08BC-631EACCBE8D7}"/>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8C7A7CE2-4E43-0017-8A98-10927598695C}"/>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310099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D9053-F62F-5A07-D0A0-A523EC06D35B}"/>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3" name="Marcador de pie de página 2">
            <a:extLst>
              <a:ext uri="{FF2B5EF4-FFF2-40B4-BE49-F238E27FC236}">
                <a16:creationId xmlns:a16="http://schemas.microsoft.com/office/drawing/2014/main" id="{D49BA9F4-3E60-A725-EAE7-EC739B02E62E}"/>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6971DC0C-50B1-7F2A-61E5-C634E202327F}"/>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128436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ACF04-B851-AEAA-CDCE-75EE41EF61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E10EB97-7CE5-635D-DCC0-C41363E6C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E878914-2CAD-B7A0-5428-58231818E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A7CC79-35EA-310A-EB9B-8FCB67D14232}"/>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6" name="Marcador de pie de página 5">
            <a:extLst>
              <a:ext uri="{FF2B5EF4-FFF2-40B4-BE49-F238E27FC236}">
                <a16:creationId xmlns:a16="http://schemas.microsoft.com/office/drawing/2014/main" id="{87285F67-B107-F385-D1FE-42686AB9DD5C}"/>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4A44752C-7711-B9FB-283A-39A5D858802E}"/>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42671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01EB6-A825-3115-5FD2-6A3876C3A2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F15ED3A-C89A-422E-0AB5-049C427F5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B78972D9-5922-364D-38CE-1F90BA63B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3A3DAF-B74B-29F1-6D03-F19AF27E6665}"/>
              </a:ext>
            </a:extLst>
          </p:cNvPr>
          <p:cNvSpPr>
            <a:spLocks noGrp="1"/>
          </p:cNvSpPr>
          <p:nvPr>
            <p:ph type="dt" sz="half" idx="10"/>
          </p:nvPr>
        </p:nvSpPr>
        <p:spPr/>
        <p:txBody>
          <a:bodyPr/>
          <a:lstStyle/>
          <a:p>
            <a:fld id="{53B13251-8BC0-4A16-8303-4E6552E1544F}" type="datetimeFigureOut">
              <a:rPr lang="es-MX" smtClean="0"/>
              <a:t>20/10/2025</a:t>
            </a:fld>
            <a:endParaRPr lang="es-MX" dirty="0"/>
          </a:p>
        </p:txBody>
      </p:sp>
      <p:sp>
        <p:nvSpPr>
          <p:cNvPr id="6" name="Marcador de pie de página 5">
            <a:extLst>
              <a:ext uri="{FF2B5EF4-FFF2-40B4-BE49-F238E27FC236}">
                <a16:creationId xmlns:a16="http://schemas.microsoft.com/office/drawing/2014/main" id="{8E81BF9B-4495-2D73-0C76-3F5B68F4CC24}"/>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EA886EA9-A427-80F0-71C2-468839EA01B2}"/>
              </a:ext>
            </a:extLst>
          </p:cNvPr>
          <p:cNvSpPr>
            <a:spLocks noGrp="1"/>
          </p:cNvSpPr>
          <p:nvPr>
            <p:ph type="sldNum" sz="quarter" idx="12"/>
          </p:nvPr>
        </p:nvSpPr>
        <p:spPr/>
        <p:txBody>
          <a:bodyPr/>
          <a:lstStyle/>
          <a:p>
            <a:fld id="{F4C5431D-72A8-45DF-A24B-511B6A6EBF37}" type="slidenum">
              <a:rPr lang="es-MX" smtClean="0"/>
              <a:t>‹Nº›</a:t>
            </a:fld>
            <a:endParaRPr lang="es-MX" dirty="0"/>
          </a:p>
        </p:txBody>
      </p:sp>
    </p:spTree>
    <p:extLst>
      <p:ext uri="{BB962C8B-B14F-4D97-AF65-F5344CB8AC3E}">
        <p14:creationId xmlns:p14="http://schemas.microsoft.com/office/powerpoint/2010/main" val="233391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3000"/>
            <a:lum/>
          </a:blip>
          <a:srcRect/>
          <a:stretch>
            <a:fillRect t="-1000" b="-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36D6C49-66E6-A131-A740-8780EE5ED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D028FE1-0F2E-D916-06DC-414136A82E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840F9C5-1345-787B-DE89-8B207AE17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13251-8BC0-4A16-8303-4E6552E1544F}" type="datetimeFigureOut">
              <a:rPr lang="es-MX" smtClean="0"/>
              <a:t>20/10/2025</a:t>
            </a:fld>
            <a:endParaRPr lang="es-MX" dirty="0"/>
          </a:p>
        </p:txBody>
      </p:sp>
      <p:sp>
        <p:nvSpPr>
          <p:cNvPr id="5" name="Marcador de pie de página 4">
            <a:extLst>
              <a:ext uri="{FF2B5EF4-FFF2-40B4-BE49-F238E27FC236}">
                <a16:creationId xmlns:a16="http://schemas.microsoft.com/office/drawing/2014/main" id="{E4CB9098-5DC0-28BF-19E8-6ABBDEB31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A9B07E87-F6E2-F52C-44D3-F3BB317DF3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5431D-72A8-45DF-A24B-511B6A6EBF37}" type="slidenum">
              <a:rPr lang="es-MX" smtClean="0"/>
              <a:t>‹Nº›</a:t>
            </a:fld>
            <a:endParaRPr lang="es-MX" dirty="0"/>
          </a:p>
        </p:txBody>
      </p:sp>
    </p:spTree>
    <p:extLst>
      <p:ext uri="{BB962C8B-B14F-4D97-AF65-F5344CB8AC3E}">
        <p14:creationId xmlns:p14="http://schemas.microsoft.com/office/powerpoint/2010/main" val="398280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5.jpe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cepto legal Themis es la diosa de la justicia y la ley | Foto Premium">
            <a:extLst>
              <a:ext uri="{FF2B5EF4-FFF2-40B4-BE49-F238E27FC236}">
                <a16:creationId xmlns:a16="http://schemas.microsoft.com/office/drawing/2014/main" id="{619EA7B1-B710-451B-7222-160CC3C545A1}"/>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DC47A9F-E9EF-11A9-B0DF-1400DF5A64A5}"/>
              </a:ext>
            </a:extLst>
          </p:cNvPr>
          <p:cNvSpPr txBox="1"/>
          <p:nvPr/>
        </p:nvSpPr>
        <p:spPr>
          <a:xfrm>
            <a:off x="630314" y="4944862"/>
            <a:ext cx="6498455" cy="1015663"/>
          </a:xfrm>
          <a:prstGeom prst="rect">
            <a:avLst/>
          </a:prstGeom>
          <a:noFill/>
        </p:spPr>
        <p:txBody>
          <a:bodyPr wrap="square" rtlCol="0">
            <a:spAutoFit/>
          </a:bodyPr>
          <a:lstStyle/>
          <a:p>
            <a:r>
              <a:rPr lang="es-MX" sz="2000" i="1" noProof="0" dirty="0">
                <a:solidFill>
                  <a:schemeClr val="bg2"/>
                </a:solidFill>
              </a:rPr>
              <a:t>M.D.E. ERNESTO SAUCEDO RUIZ</a:t>
            </a:r>
          </a:p>
          <a:p>
            <a:r>
              <a:rPr lang="es-MX" sz="2000" i="1" noProof="0" dirty="0">
                <a:solidFill>
                  <a:schemeClr val="bg2"/>
                </a:solidFill>
              </a:rPr>
              <a:t>CONSEJERO ELECTORAL DEL INSTITUTO ELECTORAL Y DE PARTICIPACIÓN CIUDADANA DEL ESTADO DE DURANGO</a:t>
            </a:r>
          </a:p>
        </p:txBody>
      </p:sp>
      <p:sp>
        <p:nvSpPr>
          <p:cNvPr id="7" name="CuadroTexto 6">
            <a:extLst>
              <a:ext uri="{FF2B5EF4-FFF2-40B4-BE49-F238E27FC236}">
                <a16:creationId xmlns:a16="http://schemas.microsoft.com/office/drawing/2014/main" id="{0C0BE206-A50D-3702-2522-B6D64353622E}"/>
              </a:ext>
            </a:extLst>
          </p:cNvPr>
          <p:cNvSpPr txBox="1"/>
          <p:nvPr/>
        </p:nvSpPr>
        <p:spPr>
          <a:xfrm>
            <a:off x="335131" y="2127968"/>
            <a:ext cx="6156664" cy="1323439"/>
          </a:xfrm>
          <a:prstGeom prst="rect">
            <a:avLst/>
          </a:prstGeom>
          <a:noFill/>
        </p:spPr>
        <p:txBody>
          <a:bodyPr wrap="square">
            <a:spAutoFit/>
          </a:bodyPr>
          <a:lstStyle/>
          <a:p>
            <a:pPr algn="ctr">
              <a:buNone/>
            </a:pPr>
            <a:r>
              <a:rPr lang="es-MX" sz="4000" b="1" i="1" noProof="0" dirty="0">
                <a:solidFill>
                  <a:schemeClr val="bg2">
                    <a:lumMod val="90000"/>
                  </a:schemeClr>
                </a:solidFill>
              </a:rPr>
              <a:t>Elección Judicial en Durango </a:t>
            </a:r>
          </a:p>
          <a:p>
            <a:pPr algn="ctr">
              <a:buNone/>
            </a:pPr>
            <a:r>
              <a:rPr lang="es-MX" sz="4000" b="1" i="1" noProof="0" dirty="0">
                <a:solidFill>
                  <a:schemeClr val="bg2">
                    <a:lumMod val="90000"/>
                  </a:schemeClr>
                </a:solidFill>
              </a:rPr>
              <a:t>Proceso Electoral 2024-2025</a:t>
            </a:r>
          </a:p>
        </p:txBody>
      </p:sp>
      <p:pic>
        <p:nvPicPr>
          <p:cNvPr id="3" name="Imagen 2">
            <a:extLst>
              <a:ext uri="{FF2B5EF4-FFF2-40B4-BE49-F238E27FC236}">
                <a16:creationId xmlns:a16="http://schemas.microsoft.com/office/drawing/2014/main" id="{4E869386-8511-AC76-D6CB-427243627474}"/>
              </a:ext>
            </a:extLst>
          </p:cNvPr>
          <p:cNvPicPr>
            <a:picLocks noChangeAspect="1"/>
          </p:cNvPicPr>
          <p:nvPr/>
        </p:nvPicPr>
        <p:blipFill>
          <a:blip r:embed="rId4"/>
          <a:stretch>
            <a:fillRect/>
          </a:stretch>
        </p:blipFill>
        <p:spPr>
          <a:xfrm>
            <a:off x="9389940" y="0"/>
            <a:ext cx="2654816" cy="12003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1275755" y="2122516"/>
            <a:ext cx="8871421" cy="590550"/>
          </a:xfrm>
          <a:prstGeom prst="rect">
            <a:avLst/>
          </a:prstGeom>
          <a:noFill/>
          <a:ln/>
        </p:spPr>
        <p:txBody>
          <a:bodyPr wrap="square" lIns="0" tIns="0" rIns="0" bIns="0" rtlCol="0" anchor="t"/>
          <a:lstStyle/>
          <a:p>
            <a:pPr marL="342900" indent="-342900">
              <a:lnSpc>
                <a:spcPts val="2292"/>
              </a:lnSpc>
              <a:buFont typeface="Arial" panose="020B0604020202020204" pitchFamily="34" charset="0"/>
              <a:buChar char="•"/>
            </a:pPr>
            <a:r>
              <a:rPr lang="es-MX" sz="1833" b="1" noProof="0" dirty="0">
                <a:ea typeface="Gelasio" pitchFamily="34" charset="-122"/>
                <a:cs typeface="Gelasio" pitchFamily="34" charset="-120"/>
              </a:rPr>
              <a:t>Educación cívica continua y accesible para toda la ciudadanía</a:t>
            </a:r>
          </a:p>
          <a:p>
            <a:pPr marL="342900" indent="-342900">
              <a:lnSpc>
                <a:spcPts val="2292"/>
              </a:lnSpc>
              <a:buFont typeface="Arial" panose="020B0604020202020204" pitchFamily="34" charset="0"/>
              <a:buChar char="•"/>
            </a:pPr>
            <a:endParaRPr lang="es-MX" sz="1833" b="1" noProof="0" dirty="0"/>
          </a:p>
        </p:txBody>
      </p:sp>
      <p:sp>
        <p:nvSpPr>
          <p:cNvPr id="7" name="Text 4"/>
          <p:cNvSpPr/>
          <p:nvPr/>
        </p:nvSpPr>
        <p:spPr>
          <a:xfrm>
            <a:off x="1275755" y="3025350"/>
            <a:ext cx="6971600" cy="590550"/>
          </a:xfrm>
          <a:prstGeom prst="rect">
            <a:avLst/>
          </a:prstGeom>
          <a:noFill/>
          <a:ln/>
        </p:spPr>
        <p:txBody>
          <a:bodyPr wrap="square" lIns="0" tIns="0" rIns="0" bIns="0" rtlCol="0" anchor="t"/>
          <a:lstStyle/>
          <a:p>
            <a:pPr marL="342900" indent="-342900" algn="just">
              <a:lnSpc>
                <a:spcPts val="2292"/>
              </a:lnSpc>
              <a:buFont typeface="Arial" panose="020B0604020202020204" pitchFamily="34" charset="0"/>
              <a:buChar char="•"/>
            </a:pPr>
            <a:r>
              <a:rPr lang="es-MX" sz="1833" b="1" noProof="0" dirty="0">
                <a:ea typeface="Gelasio" pitchFamily="34" charset="-122"/>
                <a:cs typeface="Gelasio" pitchFamily="34" charset="-120"/>
              </a:rPr>
              <a:t>Fortalecer las alianzas estratégicas que multiplican el impacto de nuestras acciones</a:t>
            </a:r>
            <a:endParaRPr lang="es-MX" sz="1833" b="1" noProof="0" dirty="0"/>
          </a:p>
        </p:txBody>
      </p:sp>
      <p:sp>
        <p:nvSpPr>
          <p:cNvPr id="9" name="Text 6"/>
          <p:cNvSpPr/>
          <p:nvPr/>
        </p:nvSpPr>
        <p:spPr>
          <a:xfrm>
            <a:off x="1275755" y="4068897"/>
            <a:ext cx="7814978" cy="515257"/>
          </a:xfrm>
          <a:prstGeom prst="rect">
            <a:avLst/>
          </a:prstGeom>
          <a:noFill/>
          <a:ln/>
        </p:spPr>
        <p:txBody>
          <a:bodyPr wrap="none" lIns="0" tIns="0" rIns="0" bIns="0" rtlCol="0" anchor="t"/>
          <a:lstStyle/>
          <a:p>
            <a:pPr marL="342900" indent="-342900" algn="just">
              <a:lnSpc>
                <a:spcPts val="2292"/>
              </a:lnSpc>
              <a:buFont typeface="Arial" panose="020B0604020202020204" pitchFamily="34" charset="0"/>
              <a:buChar char="•"/>
            </a:pPr>
            <a:r>
              <a:rPr lang="es-MX" sz="1833" b="1" noProof="0" dirty="0">
                <a:ea typeface="Gelasio" pitchFamily="34" charset="-122"/>
                <a:cs typeface="Gelasio" pitchFamily="34" charset="-120"/>
              </a:rPr>
              <a:t>Seguir creando espacios de participación para todas las generaciones</a:t>
            </a:r>
            <a:endParaRPr lang="es-MX" sz="1833" b="1" noProof="0" dirty="0"/>
          </a:p>
        </p:txBody>
      </p:sp>
      <p:sp>
        <p:nvSpPr>
          <p:cNvPr id="11" name="Text 8"/>
          <p:cNvSpPr/>
          <p:nvPr/>
        </p:nvSpPr>
        <p:spPr>
          <a:xfrm>
            <a:off x="1275755" y="4961859"/>
            <a:ext cx="6785168" cy="590550"/>
          </a:xfrm>
          <a:prstGeom prst="rect">
            <a:avLst/>
          </a:prstGeom>
          <a:noFill/>
          <a:ln/>
        </p:spPr>
        <p:txBody>
          <a:bodyPr wrap="square" lIns="0" tIns="0" rIns="0" bIns="0" rtlCol="0" anchor="t"/>
          <a:lstStyle/>
          <a:p>
            <a:pPr marL="342900" indent="-342900">
              <a:lnSpc>
                <a:spcPts val="2292"/>
              </a:lnSpc>
              <a:buFont typeface="Arial" panose="020B0604020202020204" pitchFamily="34" charset="0"/>
              <a:buChar char="•"/>
            </a:pPr>
            <a:r>
              <a:rPr lang="es-MX" sz="1833" b="1" noProof="0" dirty="0">
                <a:ea typeface="Gelasio" pitchFamily="34" charset="-122"/>
                <a:cs typeface="Gelasio" pitchFamily="34" charset="-120"/>
              </a:rPr>
              <a:t>Innovar en los métodos de difusión y promoción del voto</a:t>
            </a:r>
            <a:endParaRPr lang="es-MX" sz="1833" b="1" noProof="0" dirty="0"/>
          </a:p>
        </p:txBody>
      </p:sp>
      <p:sp>
        <p:nvSpPr>
          <p:cNvPr id="2" name="CuadroTexto 1">
            <a:extLst>
              <a:ext uri="{FF2B5EF4-FFF2-40B4-BE49-F238E27FC236}">
                <a16:creationId xmlns:a16="http://schemas.microsoft.com/office/drawing/2014/main" id="{8484947C-EBAB-CA8A-E76B-9FAD1F365E86}"/>
              </a:ext>
            </a:extLst>
          </p:cNvPr>
          <p:cNvSpPr txBox="1"/>
          <p:nvPr/>
        </p:nvSpPr>
        <p:spPr>
          <a:xfrm>
            <a:off x="2343705" y="501452"/>
            <a:ext cx="8433786" cy="461665"/>
          </a:xfrm>
          <a:prstGeom prst="rect">
            <a:avLst/>
          </a:prstGeom>
          <a:noFill/>
        </p:spPr>
        <p:txBody>
          <a:bodyPr wrap="square" rtlCol="0">
            <a:spAutoFit/>
          </a:bodyPr>
          <a:lstStyle/>
          <a:p>
            <a:pPr algn="ctr"/>
            <a:r>
              <a:rPr lang="es-MX" sz="2400" b="1" dirty="0"/>
              <a:t>RETOS PARA FUTURAS ELECCIONES </a:t>
            </a:r>
          </a:p>
        </p:txBody>
      </p:sp>
      <p:pic>
        <p:nvPicPr>
          <p:cNvPr id="13" name="Picture 2" descr="No photo description available.">
            <a:extLst>
              <a:ext uri="{FF2B5EF4-FFF2-40B4-BE49-F238E27FC236}">
                <a16:creationId xmlns:a16="http://schemas.microsoft.com/office/drawing/2014/main" id="{3607104D-12C4-43F2-9EDF-62C12FE54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ciones - Iconos gratis de interfaz">
            <a:extLst>
              <a:ext uri="{FF2B5EF4-FFF2-40B4-BE49-F238E27FC236}">
                <a16:creationId xmlns:a16="http://schemas.microsoft.com/office/drawing/2014/main" id="{B79BA040-C0D3-00A4-1BE5-174453FB31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85" t="772" r="-8007" b="-772"/>
          <a:stretch>
            <a:fillRect/>
          </a:stretch>
        </p:blipFill>
        <p:spPr bwMode="auto">
          <a:xfrm>
            <a:off x="8247355" y="1152189"/>
            <a:ext cx="4338221" cy="4400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8648BE44-3230-CE01-D686-69C5F679EEF8}"/>
              </a:ext>
            </a:extLst>
          </p:cNvPr>
          <p:cNvSpPr/>
          <p:nvPr/>
        </p:nvSpPr>
        <p:spPr>
          <a:xfrm>
            <a:off x="468290" y="3080551"/>
            <a:ext cx="11410032" cy="1908699"/>
          </a:xfrm>
          <a:prstGeom prst="rect">
            <a:avLst/>
          </a:prstGeom>
          <a:noFill/>
          <a:ln/>
        </p:spPr>
        <p:txBody>
          <a:bodyPr wrap="none" lIns="0" tIns="0" rIns="0" bIns="0" rtlCol="0" anchor="t"/>
          <a:lstStyle/>
          <a:p>
            <a:pPr algn="ctr">
              <a:lnSpc>
                <a:spcPts val="3958"/>
              </a:lnSpc>
            </a:pPr>
            <a:r>
              <a:rPr lang="es-MX" sz="6600" i="1" noProof="0" dirty="0">
                <a:solidFill>
                  <a:schemeClr val="bg2">
                    <a:lumMod val="50000"/>
                  </a:schemeClr>
                </a:solidFill>
                <a:ea typeface="Inter Bold" pitchFamily="34" charset="-122"/>
              </a:rPr>
              <a:t>¡GRACIAS POR SU ATENCIÓN!</a:t>
            </a:r>
            <a:endParaRPr lang="es-MX" sz="6600" i="1" noProof="0" dirty="0">
              <a:solidFill>
                <a:schemeClr val="bg2">
                  <a:lumMod val="50000"/>
                </a:schemeClr>
              </a:solidFill>
            </a:endParaRPr>
          </a:p>
        </p:txBody>
      </p:sp>
    </p:spTree>
    <p:extLst>
      <p:ext uri="{BB962C8B-B14F-4D97-AF65-F5344CB8AC3E}">
        <p14:creationId xmlns:p14="http://schemas.microsoft.com/office/powerpoint/2010/main" val="292119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39"/>
          <p:cNvSpPr/>
          <p:nvPr/>
        </p:nvSpPr>
        <p:spPr>
          <a:xfrm>
            <a:off x="193080" y="5471617"/>
            <a:ext cx="11493897" cy="1231023"/>
          </a:xfrm>
          <a:prstGeom prst="roundRect">
            <a:avLst>
              <a:gd name="adj" fmla="val 7183"/>
            </a:avLst>
          </a:prstGeom>
          <a:solidFill>
            <a:schemeClr val="accent1">
              <a:lumMod val="20000"/>
              <a:lumOff val="80000"/>
            </a:schemeClr>
          </a:solidFill>
          <a:ln/>
        </p:spPr>
      </p:sp>
      <p:sp>
        <p:nvSpPr>
          <p:cNvPr id="3" name="Text 1"/>
          <p:cNvSpPr/>
          <p:nvPr/>
        </p:nvSpPr>
        <p:spPr>
          <a:xfrm>
            <a:off x="264988" y="1014763"/>
            <a:ext cx="11493897" cy="777775"/>
          </a:xfrm>
          <a:prstGeom prst="rect">
            <a:avLst/>
          </a:prstGeom>
          <a:noFill/>
          <a:ln/>
        </p:spPr>
        <p:txBody>
          <a:bodyPr wrap="square" lIns="0" tIns="0" rIns="0" bIns="0" rtlCol="0" anchor="t"/>
          <a:lstStyle/>
          <a:p>
            <a:pPr algn="just">
              <a:lnSpc>
                <a:spcPct val="150000"/>
              </a:lnSpc>
            </a:pPr>
            <a:r>
              <a:rPr lang="en-US" sz="1400" dirty="0">
                <a:solidFill>
                  <a:srgbClr val="2B3541"/>
                </a:solidFill>
                <a:ea typeface="Funnel Sans" pitchFamily="34" charset="-122"/>
                <a:cs typeface="Funnel Sans" pitchFamily="34" charset="-120"/>
              </a:rPr>
              <a:t>La elección popular de jueces y magistrados comenzó a nivel federal mediante una reforma constitucional publicada el 15 de septiembre de 2024. Sin embargo, para que este modelo se replicara en los Poderes Judiciales estatales, cada entidad federativa debía modificar su propia Constitución y leyes locales.</a:t>
            </a:r>
          </a:p>
          <a:p>
            <a:pPr algn="just">
              <a:lnSpc>
                <a:spcPct val="150000"/>
              </a:lnSpc>
            </a:pPr>
            <a:endParaRPr lang="en-US" sz="1400" dirty="0">
              <a:solidFill>
                <a:srgbClr val="2B3541"/>
              </a:solidFill>
            </a:endParaRPr>
          </a:p>
          <a:p>
            <a:pPr algn="just">
              <a:lnSpc>
                <a:spcPct val="150000"/>
              </a:lnSpc>
            </a:pPr>
            <a:endParaRPr lang="en-US" sz="1400" dirty="0">
              <a:solidFill>
                <a:srgbClr val="2B3541"/>
              </a:solidFill>
            </a:endParaRPr>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369" y="1386383"/>
            <a:ext cx="134640" cy="134640"/>
          </a:xfrm>
          <a:prstGeom prst="rect">
            <a:avLst/>
          </a:prstGeom>
        </p:spPr>
      </p:pic>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4125" y="1386383"/>
            <a:ext cx="134640" cy="134640"/>
          </a:xfrm>
          <a:prstGeom prst="rect">
            <a:avLst/>
          </a:prstGeom>
        </p:spPr>
      </p:pic>
      <p:sp>
        <p:nvSpPr>
          <p:cNvPr id="14" name="Text 10"/>
          <p:cNvSpPr/>
          <p:nvPr/>
        </p:nvSpPr>
        <p:spPr>
          <a:xfrm>
            <a:off x="349052" y="2484239"/>
            <a:ext cx="2769096" cy="234653"/>
          </a:xfrm>
          <a:prstGeom prst="rect">
            <a:avLst/>
          </a:prstGeom>
          <a:noFill/>
          <a:ln/>
        </p:spPr>
        <p:txBody>
          <a:bodyPr wrap="none" lIns="0" tIns="0" rIns="0" bIns="0" rtlCol="0" anchor="t"/>
          <a:lstStyle/>
          <a:p>
            <a:pPr>
              <a:lnSpc>
                <a:spcPts val="1833"/>
              </a:lnSpc>
            </a:pPr>
            <a:r>
              <a:rPr lang="en-US" sz="2333" b="1" i="1" dirty="0">
                <a:solidFill>
                  <a:srgbClr val="051D3A"/>
                </a:solidFill>
                <a:ea typeface="Funnel Display" pitchFamily="34" charset="-122"/>
                <a:cs typeface="Funnel Display" pitchFamily="34" charset="-120"/>
              </a:rPr>
              <a:t>Principios de la reforma </a:t>
            </a:r>
            <a:r>
              <a:rPr lang="en-US" sz="2000" b="1" i="1" dirty="0">
                <a:solidFill>
                  <a:srgbClr val="051D3A"/>
                </a:solidFill>
                <a:ea typeface="Funnel Display" pitchFamily="34" charset="-122"/>
                <a:cs typeface="Funnel Display" pitchFamily="34" charset="-120"/>
              </a:rPr>
              <a:t>judicial</a:t>
            </a:r>
            <a:endParaRPr lang="en-US" sz="2000" b="1" i="1" dirty="0"/>
          </a:p>
        </p:txBody>
      </p:sp>
      <p:pic>
        <p:nvPicPr>
          <p:cNvPr id="15" name="Image 2" descr="preencoded.png"/>
          <p:cNvPicPr>
            <a:picLocks noChangeAspect="1"/>
          </p:cNvPicPr>
          <p:nvPr/>
        </p:nvPicPr>
        <p:blipFill>
          <a:blip r:embed="rId7"/>
          <a:stretch>
            <a:fillRect/>
          </a:stretch>
        </p:blipFill>
        <p:spPr>
          <a:xfrm>
            <a:off x="349052" y="2868414"/>
            <a:ext cx="3831233" cy="398958"/>
          </a:xfrm>
          <a:prstGeom prst="rect">
            <a:avLst/>
          </a:prstGeom>
        </p:spPr>
      </p:pic>
      <p:sp>
        <p:nvSpPr>
          <p:cNvPr id="16" name="Text 11"/>
          <p:cNvSpPr/>
          <p:nvPr/>
        </p:nvSpPr>
        <p:spPr>
          <a:xfrm>
            <a:off x="448767" y="3367088"/>
            <a:ext cx="1173361" cy="146645"/>
          </a:xfrm>
          <a:prstGeom prst="rect">
            <a:avLst/>
          </a:prstGeom>
          <a:noFill/>
          <a:ln/>
        </p:spPr>
        <p:txBody>
          <a:bodyPr wrap="none" lIns="0" tIns="0" rIns="0" bIns="0" rtlCol="0" anchor="t"/>
          <a:lstStyle/>
          <a:p>
            <a:pPr>
              <a:lnSpc>
                <a:spcPts val="1125"/>
              </a:lnSpc>
            </a:pPr>
            <a:r>
              <a:rPr lang="en-US" sz="1600" b="1" dirty="0">
                <a:solidFill>
                  <a:srgbClr val="2B3541"/>
                </a:solidFill>
                <a:ea typeface="Funnel Display" pitchFamily="34" charset="-122"/>
                <a:cs typeface="Funnel Display" pitchFamily="34" charset="-120"/>
              </a:rPr>
              <a:t>Soberanía Estatal</a:t>
            </a:r>
            <a:endParaRPr lang="en-US" sz="1600" b="1" dirty="0"/>
          </a:p>
        </p:txBody>
      </p:sp>
      <p:sp>
        <p:nvSpPr>
          <p:cNvPr id="17" name="Text 12"/>
          <p:cNvSpPr/>
          <p:nvPr/>
        </p:nvSpPr>
        <p:spPr>
          <a:xfrm>
            <a:off x="448767" y="3573562"/>
            <a:ext cx="3464421" cy="1165126"/>
          </a:xfrm>
          <a:prstGeom prst="rect">
            <a:avLst/>
          </a:prstGeom>
          <a:noFill/>
          <a:ln/>
        </p:spPr>
        <p:txBody>
          <a:bodyPr wrap="square" lIns="0" tIns="0" rIns="0" bIns="0" rtlCol="0" anchor="t"/>
          <a:lstStyle/>
          <a:p>
            <a:pPr algn="just">
              <a:lnSpc>
                <a:spcPct val="150000"/>
              </a:lnSpc>
            </a:pPr>
            <a:r>
              <a:rPr lang="en-US" sz="1400" dirty="0">
                <a:solidFill>
                  <a:srgbClr val="2B3541"/>
                </a:solidFill>
                <a:ea typeface="Funnel Sans" pitchFamily="34" charset="-122"/>
                <a:cs typeface="Funnel Sans" pitchFamily="34" charset="-120"/>
              </a:rPr>
              <a:t>La Constitución Federal reconoce que cada estado es libre y soberano en su régimen interior, incluyendo la organización de su Poder Judicial.</a:t>
            </a:r>
            <a:endParaRPr lang="en-US" sz="1400" dirty="0"/>
          </a:p>
        </p:txBody>
      </p:sp>
      <p:pic>
        <p:nvPicPr>
          <p:cNvPr id="18" name="Image 3" descr="preencoded.png"/>
          <p:cNvPicPr>
            <a:picLocks noChangeAspect="1"/>
          </p:cNvPicPr>
          <p:nvPr/>
        </p:nvPicPr>
        <p:blipFill>
          <a:blip r:embed="rId8"/>
          <a:stretch>
            <a:fillRect/>
          </a:stretch>
        </p:blipFill>
        <p:spPr>
          <a:xfrm>
            <a:off x="4180284" y="2868414"/>
            <a:ext cx="3831332" cy="398958"/>
          </a:xfrm>
          <a:prstGeom prst="rect">
            <a:avLst/>
          </a:prstGeom>
        </p:spPr>
      </p:pic>
      <p:sp>
        <p:nvSpPr>
          <p:cNvPr id="19" name="Text 13"/>
          <p:cNvSpPr/>
          <p:nvPr/>
        </p:nvSpPr>
        <p:spPr>
          <a:xfrm>
            <a:off x="4280000" y="3367088"/>
            <a:ext cx="1276449" cy="146645"/>
          </a:xfrm>
          <a:prstGeom prst="rect">
            <a:avLst/>
          </a:prstGeom>
          <a:noFill/>
          <a:ln/>
        </p:spPr>
        <p:txBody>
          <a:bodyPr wrap="none" lIns="0" tIns="0" rIns="0" bIns="0" rtlCol="0" anchor="t"/>
          <a:lstStyle/>
          <a:p>
            <a:pPr>
              <a:lnSpc>
                <a:spcPts val="1125"/>
              </a:lnSpc>
            </a:pPr>
            <a:r>
              <a:rPr lang="en-US" sz="1600" b="1" dirty="0">
                <a:solidFill>
                  <a:srgbClr val="2B3541"/>
                </a:solidFill>
                <a:ea typeface="Funnel Display" pitchFamily="34" charset="-122"/>
                <a:cs typeface="Funnel Display" pitchFamily="34" charset="-120"/>
              </a:rPr>
              <a:t>Adecuación Progresiva</a:t>
            </a:r>
            <a:endParaRPr lang="en-US" sz="1600" b="1" dirty="0"/>
          </a:p>
        </p:txBody>
      </p:sp>
      <p:sp>
        <p:nvSpPr>
          <p:cNvPr id="20" name="Text 14"/>
          <p:cNvSpPr/>
          <p:nvPr/>
        </p:nvSpPr>
        <p:spPr>
          <a:xfrm>
            <a:off x="4343499" y="3573562"/>
            <a:ext cx="3400923" cy="319088"/>
          </a:xfrm>
          <a:prstGeom prst="rect">
            <a:avLst/>
          </a:prstGeom>
          <a:noFill/>
          <a:ln/>
        </p:spPr>
        <p:txBody>
          <a:bodyPr wrap="square" lIns="0" tIns="0" rIns="0" bIns="0" rtlCol="0" anchor="t"/>
          <a:lstStyle/>
          <a:p>
            <a:pPr algn="just">
              <a:lnSpc>
                <a:spcPct val="150000"/>
              </a:lnSpc>
            </a:pPr>
            <a:r>
              <a:rPr lang="en-US" sz="1400" dirty="0">
                <a:solidFill>
                  <a:srgbClr val="2B3541"/>
                </a:solidFill>
                <a:ea typeface="Funnel Sans" pitchFamily="34" charset="-122"/>
                <a:cs typeface="Funnel Sans" pitchFamily="34" charset="-120"/>
              </a:rPr>
              <a:t>La reforma no obligó a todos los estados </a:t>
            </a:r>
            <a:r>
              <a:rPr lang="en-US" sz="1400" dirty="0" err="1">
                <a:solidFill>
                  <a:srgbClr val="2B3541"/>
                </a:solidFill>
                <a:ea typeface="Funnel Sans" pitchFamily="34" charset="-122"/>
                <a:cs typeface="Funnel Sans" pitchFamily="34" charset="-120"/>
              </a:rPr>
              <a:t>adoptar</a:t>
            </a:r>
            <a:r>
              <a:rPr lang="en-US" sz="1400" dirty="0">
                <a:solidFill>
                  <a:srgbClr val="2B3541"/>
                </a:solidFill>
                <a:ea typeface="Funnel Sans" pitchFamily="34" charset="-122"/>
                <a:cs typeface="Funnel Sans" pitchFamily="34" charset="-120"/>
              </a:rPr>
              <a:t> el modelo simultáneamente, sino que les otorgó la facultad de hacerlo según su propio proceso legislativo.</a:t>
            </a:r>
            <a:endParaRPr lang="en-US" sz="1400" dirty="0"/>
          </a:p>
        </p:txBody>
      </p:sp>
      <p:pic>
        <p:nvPicPr>
          <p:cNvPr id="21" name="Image 4" descr="preencoded.png"/>
          <p:cNvPicPr>
            <a:picLocks noChangeAspect="1"/>
          </p:cNvPicPr>
          <p:nvPr/>
        </p:nvPicPr>
        <p:blipFill>
          <a:blip r:embed="rId9"/>
          <a:stretch>
            <a:fillRect/>
          </a:stretch>
        </p:blipFill>
        <p:spPr>
          <a:xfrm>
            <a:off x="8011617" y="2868414"/>
            <a:ext cx="3831332" cy="398958"/>
          </a:xfrm>
          <a:prstGeom prst="rect">
            <a:avLst/>
          </a:prstGeom>
        </p:spPr>
      </p:pic>
      <p:sp>
        <p:nvSpPr>
          <p:cNvPr id="22" name="Text 15"/>
          <p:cNvSpPr/>
          <p:nvPr/>
        </p:nvSpPr>
        <p:spPr>
          <a:xfrm>
            <a:off x="8111332" y="3367088"/>
            <a:ext cx="1635819" cy="146645"/>
          </a:xfrm>
          <a:prstGeom prst="rect">
            <a:avLst/>
          </a:prstGeom>
          <a:noFill/>
          <a:ln/>
        </p:spPr>
        <p:txBody>
          <a:bodyPr wrap="none" lIns="0" tIns="0" rIns="0" bIns="0" rtlCol="0" anchor="t"/>
          <a:lstStyle/>
          <a:p>
            <a:pPr>
              <a:lnSpc>
                <a:spcPts val="1125"/>
              </a:lnSpc>
            </a:pPr>
            <a:r>
              <a:rPr lang="en-US" sz="1600" b="1" dirty="0">
                <a:solidFill>
                  <a:srgbClr val="2B3541"/>
                </a:solidFill>
                <a:ea typeface="Funnel Display" pitchFamily="34" charset="-122"/>
                <a:cs typeface="Funnel Display" pitchFamily="34" charset="-120"/>
              </a:rPr>
              <a:t>Implementación Diferenciada</a:t>
            </a:r>
            <a:endParaRPr lang="en-US" sz="1600" b="1" dirty="0"/>
          </a:p>
        </p:txBody>
      </p:sp>
      <p:sp>
        <p:nvSpPr>
          <p:cNvPr id="23" name="Text 16"/>
          <p:cNvSpPr/>
          <p:nvPr/>
        </p:nvSpPr>
        <p:spPr>
          <a:xfrm>
            <a:off x="8342312" y="3573562"/>
            <a:ext cx="3400922" cy="319088"/>
          </a:xfrm>
          <a:prstGeom prst="rect">
            <a:avLst/>
          </a:prstGeom>
          <a:noFill/>
          <a:ln/>
        </p:spPr>
        <p:txBody>
          <a:bodyPr wrap="square" lIns="0" tIns="0" rIns="0" bIns="0" rtlCol="0" anchor="t"/>
          <a:lstStyle/>
          <a:p>
            <a:pPr algn="just">
              <a:lnSpc>
                <a:spcPct val="150000"/>
              </a:lnSpc>
            </a:pPr>
            <a:r>
              <a:rPr lang="en-US" sz="1400" dirty="0">
                <a:solidFill>
                  <a:srgbClr val="2B3541"/>
                </a:solidFill>
                <a:ea typeface="Funnel Sans" pitchFamily="34" charset="-122"/>
                <a:cs typeface="Funnel Sans" pitchFamily="34" charset="-120"/>
              </a:rPr>
              <a:t>Los 19 estados que participaron el 1 de junio de 2025, completaron sus reformas constitucionales a tiempo.</a:t>
            </a:r>
            <a:endParaRPr lang="en-US" sz="1400" dirty="0"/>
          </a:p>
        </p:txBody>
      </p:sp>
      <p:sp>
        <p:nvSpPr>
          <p:cNvPr id="25" name="Text 18"/>
          <p:cNvSpPr/>
          <p:nvPr/>
        </p:nvSpPr>
        <p:spPr>
          <a:xfrm>
            <a:off x="2416237" y="5531446"/>
            <a:ext cx="9144001" cy="319088"/>
          </a:xfrm>
          <a:prstGeom prst="rect">
            <a:avLst/>
          </a:prstGeom>
          <a:noFill/>
          <a:ln/>
        </p:spPr>
        <p:txBody>
          <a:bodyPr wrap="square" lIns="0" tIns="0" rIns="0" bIns="0" rtlCol="0" anchor="t"/>
          <a:lstStyle/>
          <a:p>
            <a:pPr algn="ctr">
              <a:lnSpc>
                <a:spcPct val="150000"/>
              </a:lnSpc>
            </a:pPr>
            <a:r>
              <a:rPr lang="es-MX" sz="1400" b="1" noProof="0" dirty="0">
                <a:solidFill>
                  <a:srgbClr val="2B3541"/>
                </a:solidFill>
                <a:ea typeface="Funnel Sans" pitchFamily="34" charset="-122"/>
                <a:cs typeface="Funnel Sans" pitchFamily="34" charset="-120"/>
              </a:rPr>
              <a:t>Durango </a:t>
            </a:r>
            <a:r>
              <a:rPr lang="es-MX" sz="1400" noProof="0" dirty="0">
                <a:solidFill>
                  <a:srgbClr val="2B3541"/>
                </a:solidFill>
                <a:ea typeface="Funnel Sans" pitchFamily="34" charset="-122"/>
                <a:cs typeface="Funnel Sans" pitchFamily="34" charset="-120"/>
              </a:rPr>
              <a:t>es una de las entidades federativas que aprobaron las reformas necesarias para implementar la elección popular de jueces y magistrados estatales, llevando a cabo una renovación parcial, será en 2027 que se renovaran los cargos restantes para completar un Poder Judicial totalmente electo por la ciudadanía. </a:t>
            </a:r>
            <a:endParaRPr lang="es-MX" sz="1400" noProof="0" dirty="0"/>
          </a:p>
        </p:txBody>
      </p:sp>
      <p:sp>
        <p:nvSpPr>
          <p:cNvPr id="43" name="Text 36"/>
          <p:cNvSpPr/>
          <p:nvPr/>
        </p:nvSpPr>
        <p:spPr>
          <a:xfrm>
            <a:off x="8930134" y="6086426"/>
            <a:ext cx="140792" cy="176014"/>
          </a:xfrm>
          <a:prstGeom prst="rect">
            <a:avLst/>
          </a:prstGeom>
          <a:noFill/>
          <a:ln/>
        </p:spPr>
        <p:txBody>
          <a:bodyPr wrap="none" lIns="0" tIns="0" rIns="0" bIns="0" rtlCol="0" anchor="t"/>
          <a:lstStyle/>
          <a:p>
            <a:pPr algn="ctr">
              <a:lnSpc>
                <a:spcPts val="1083"/>
              </a:lnSpc>
            </a:pPr>
            <a:endParaRPr lang="en-US" sz="1083" dirty="0"/>
          </a:p>
        </p:txBody>
      </p:sp>
      <p:pic>
        <p:nvPicPr>
          <p:cNvPr id="47" name="Image 5" descr="preencoded.png"/>
          <p:cNvPicPr>
            <a:picLocks noChangeAspect="1"/>
          </p:cNvPicPr>
          <p:nvPr/>
        </p:nvPicPr>
        <p:blipFill>
          <a:blip r:embed="rId10"/>
          <a:stretch>
            <a:fillRect/>
          </a:stretch>
        </p:blipFill>
        <p:spPr>
          <a:xfrm>
            <a:off x="448767" y="7203182"/>
            <a:ext cx="124619" cy="99715"/>
          </a:xfrm>
          <a:prstGeom prst="rect">
            <a:avLst/>
          </a:prstGeom>
        </p:spPr>
      </p:pic>
      <p:sp>
        <p:nvSpPr>
          <p:cNvPr id="24" name="Text 17"/>
          <p:cNvSpPr/>
          <p:nvPr/>
        </p:nvSpPr>
        <p:spPr>
          <a:xfrm>
            <a:off x="448767" y="5968278"/>
            <a:ext cx="1598315" cy="319088"/>
          </a:xfrm>
          <a:prstGeom prst="rect">
            <a:avLst/>
          </a:prstGeom>
          <a:noFill/>
          <a:ln/>
        </p:spPr>
        <p:txBody>
          <a:bodyPr wrap="none" lIns="0" tIns="0" rIns="0" bIns="0" rtlCol="0" anchor="t"/>
          <a:lstStyle/>
          <a:p>
            <a:pPr>
              <a:lnSpc>
                <a:spcPts val="1375"/>
              </a:lnSpc>
            </a:pPr>
            <a:r>
              <a:rPr lang="en-US" b="1" dirty="0">
                <a:solidFill>
                  <a:srgbClr val="051D3A"/>
                </a:solidFill>
                <a:ea typeface="Funnel Display" pitchFamily="34" charset="-122"/>
                <a:cs typeface="Funnel Display" pitchFamily="34" charset="-120"/>
              </a:rPr>
              <a:t>19 estados </a:t>
            </a:r>
            <a:r>
              <a:rPr lang="en-US" b="1" dirty="0" err="1">
                <a:solidFill>
                  <a:srgbClr val="051D3A"/>
                </a:solidFill>
                <a:ea typeface="Funnel Display" pitchFamily="34" charset="-122"/>
                <a:cs typeface="Funnel Display" pitchFamily="34" charset="-120"/>
              </a:rPr>
              <a:t>pioneros</a:t>
            </a:r>
            <a:r>
              <a:rPr lang="en-US" b="1" dirty="0">
                <a:solidFill>
                  <a:srgbClr val="051D3A"/>
                </a:solidFill>
                <a:ea typeface="Funnel Display" pitchFamily="34" charset="-122"/>
                <a:cs typeface="Funnel Display" pitchFamily="34" charset="-120"/>
              </a:rPr>
              <a:t>:</a:t>
            </a:r>
            <a:endParaRPr lang="en-US" b="1" dirty="0"/>
          </a:p>
        </p:txBody>
      </p:sp>
      <p:sp>
        <p:nvSpPr>
          <p:cNvPr id="2" name="Text 0">
            <a:extLst>
              <a:ext uri="{FF2B5EF4-FFF2-40B4-BE49-F238E27FC236}">
                <a16:creationId xmlns:a16="http://schemas.microsoft.com/office/drawing/2014/main" id="{27612EE0-A19B-A3B5-0703-00AAA166C313}"/>
              </a:ext>
            </a:extLst>
          </p:cNvPr>
          <p:cNvSpPr/>
          <p:nvPr/>
        </p:nvSpPr>
        <p:spPr>
          <a:xfrm>
            <a:off x="474762" y="373063"/>
            <a:ext cx="11242377" cy="339130"/>
          </a:xfrm>
          <a:prstGeom prst="rect">
            <a:avLst/>
          </a:prstGeom>
          <a:noFill/>
          <a:ln/>
        </p:spPr>
        <p:txBody>
          <a:bodyPr wrap="none" lIns="0" tIns="0" rIns="0" bIns="0" rtlCol="0" anchor="t"/>
          <a:lstStyle/>
          <a:p>
            <a:pPr algn="ctr">
              <a:lnSpc>
                <a:spcPts val="2667"/>
              </a:lnSpc>
            </a:pPr>
            <a:r>
              <a:rPr lang="es-MX" sz="2400" b="1" noProof="0" dirty="0">
                <a:solidFill>
                  <a:srgbClr val="000000"/>
                </a:solidFill>
                <a:ea typeface="Inter Bold" pitchFamily="34" charset="-122"/>
                <a:cs typeface="Inter Bold" pitchFamily="34" charset="-120"/>
              </a:rPr>
              <a:t>CONTEXTO DE REFORMA</a:t>
            </a:r>
            <a:endParaRPr lang="es-MX" sz="2400"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509864" y="374520"/>
            <a:ext cx="4715569" cy="320774"/>
          </a:xfrm>
          <a:prstGeom prst="rect">
            <a:avLst/>
          </a:prstGeom>
          <a:noFill/>
          <a:ln/>
        </p:spPr>
        <p:txBody>
          <a:bodyPr wrap="none" lIns="0" tIns="0" rIns="0" bIns="0" rtlCol="0" anchor="t"/>
          <a:lstStyle/>
          <a:p>
            <a:pPr>
              <a:lnSpc>
                <a:spcPts val="2500"/>
              </a:lnSpc>
            </a:pPr>
            <a:r>
              <a:rPr lang="es-MX" sz="2400" b="1" noProof="0" dirty="0">
                <a:solidFill>
                  <a:srgbClr val="000000"/>
                </a:solidFill>
                <a:ea typeface="Inter Bold" pitchFamily="34" charset="-122"/>
                <a:cs typeface="Inter Bold" pitchFamily="34" charset="-120"/>
              </a:rPr>
              <a:t>DESARROLLO DE LA JORNADA Y RESULTADOS</a:t>
            </a:r>
            <a:endParaRPr lang="es-MX" sz="2400" noProof="0" dirty="0"/>
          </a:p>
        </p:txBody>
      </p:sp>
      <p:sp>
        <p:nvSpPr>
          <p:cNvPr id="4" name="Shape 1"/>
          <p:cNvSpPr/>
          <p:nvPr/>
        </p:nvSpPr>
        <p:spPr>
          <a:xfrm>
            <a:off x="5021164" y="991990"/>
            <a:ext cx="6721673" cy="1510506"/>
          </a:xfrm>
          <a:prstGeom prst="roundRect">
            <a:avLst>
              <a:gd name="adj" fmla="val 3568"/>
            </a:avLst>
          </a:prstGeom>
          <a:solidFill>
            <a:schemeClr val="accent1">
              <a:lumMod val="20000"/>
              <a:lumOff val="80000"/>
            </a:schemeClr>
          </a:solidFill>
          <a:ln w="7620">
            <a:solidFill>
              <a:srgbClr val="C0C1D7"/>
            </a:solidFill>
            <a:prstDash val="solid"/>
          </a:ln>
        </p:spPr>
        <p:txBody>
          <a:bodyPr/>
          <a:lstStyle/>
          <a:p>
            <a:endParaRPr lang="es-MX" noProof="0" dirty="0"/>
          </a:p>
        </p:txBody>
      </p:sp>
      <p:sp>
        <p:nvSpPr>
          <p:cNvPr id="5" name="Shape 2"/>
          <p:cNvSpPr/>
          <p:nvPr/>
        </p:nvSpPr>
        <p:spPr>
          <a:xfrm>
            <a:off x="5155804" y="1126630"/>
            <a:ext cx="384969" cy="384969"/>
          </a:xfrm>
          <a:prstGeom prst="roundRect">
            <a:avLst>
              <a:gd name="adj" fmla="val 19791814"/>
            </a:avLst>
          </a:prstGeom>
          <a:solidFill>
            <a:srgbClr val="4950BC"/>
          </a:solidFill>
          <a:ln/>
        </p:spPr>
        <p:txBody>
          <a:bodyPr/>
          <a:lstStyle/>
          <a:p>
            <a:endParaRPr lang="es-MX" noProof="0" dirty="0"/>
          </a:p>
        </p:txBody>
      </p:sp>
      <p:pic>
        <p:nvPicPr>
          <p:cNvPr id="6" name="Image 1" descr="preencoded.png"/>
          <p:cNvPicPr>
            <a:picLocks noChangeAspect="1"/>
          </p:cNvPicPr>
          <p:nvPr/>
        </p:nvPicPr>
        <p:blipFill>
          <a:blip r:embed="rId3"/>
          <a:stretch>
            <a:fillRect/>
          </a:stretch>
        </p:blipFill>
        <p:spPr>
          <a:xfrm>
            <a:off x="5261670" y="1210866"/>
            <a:ext cx="173236" cy="216495"/>
          </a:xfrm>
          <a:prstGeom prst="rect">
            <a:avLst/>
          </a:prstGeom>
        </p:spPr>
      </p:pic>
      <p:sp>
        <p:nvSpPr>
          <p:cNvPr id="7" name="Text 3"/>
          <p:cNvSpPr/>
          <p:nvPr/>
        </p:nvSpPr>
        <p:spPr>
          <a:xfrm>
            <a:off x="5155804" y="1639888"/>
            <a:ext cx="1924943" cy="240606"/>
          </a:xfrm>
          <a:prstGeom prst="rect">
            <a:avLst/>
          </a:prstGeom>
          <a:noFill/>
          <a:ln/>
        </p:spPr>
        <p:txBody>
          <a:bodyPr wrap="none" lIns="0" tIns="0" rIns="0" bIns="0" rtlCol="0" anchor="t"/>
          <a:lstStyle/>
          <a:p>
            <a:pPr>
              <a:lnSpc>
                <a:spcPts val="1875"/>
              </a:lnSpc>
            </a:pPr>
            <a:r>
              <a:rPr lang="es-MX" sz="1500" b="1" noProof="0" dirty="0">
                <a:solidFill>
                  <a:srgbClr val="272525"/>
                </a:solidFill>
                <a:ea typeface="Inter Bold" pitchFamily="34" charset="-122"/>
                <a:cs typeface="Inter Bold" pitchFamily="34" charset="-120"/>
              </a:rPr>
              <a:t>Jornada Electoral</a:t>
            </a:r>
            <a:endParaRPr lang="es-MX" sz="1500" noProof="0" dirty="0"/>
          </a:p>
        </p:txBody>
      </p:sp>
      <p:sp>
        <p:nvSpPr>
          <p:cNvPr id="8" name="Text 4"/>
          <p:cNvSpPr/>
          <p:nvPr/>
        </p:nvSpPr>
        <p:spPr>
          <a:xfrm>
            <a:off x="5155804" y="1957487"/>
            <a:ext cx="6452394" cy="410369"/>
          </a:xfrm>
          <a:prstGeom prst="rect">
            <a:avLst/>
          </a:prstGeom>
          <a:noFill/>
          <a:ln/>
        </p:spPr>
        <p:txBody>
          <a:bodyPr wrap="square" lIns="0" tIns="0" rIns="0" bIns="0" rtlCol="0" anchor="t"/>
          <a:lstStyle/>
          <a:p>
            <a:pPr>
              <a:lnSpc>
                <a:spcPts val="1583"/>
              </a:lnSpc>
            </a:pPr>
            <a:r>
              <a:rPr lang="es-MX" sz="1000" b="1" noProof="0" dirty="0">
                <a:solidFill>
                  <a:srgbClr val="272525"/>
                </a:solidFill>
                <a:ea typeface="Inter" pitchFamily="34" charset="-122"/>
                <a:cs typeface="Inter" pitchFamily="34" charset="-120"/>
              </a:rPr>
              <a:t>01 de Junio de 2025:</a:t>
            </a:r>
            <a:r>
              <a:rPr lang="es-MX" sz="1000" noProof="0" dirty="0">
                <a:solidFill>
                  <a:srgbClr val="272525"/>
                </a:solidFill>
                <a:ea typeface="Inter" pitchFamily="34" charset="-122"/>
                <a:cs typeface="Inter" pitchFamily="34" charset="-120"/>
              </a:rPr>
              <a:t> Celebración de la jornada garantizando el voto libre y secreto en todas las casillas del estado.</a:t>
            </a:r>
            <a:endParaRPr lang="es-MX" sz="1000" noProof="0" dirty="0"/>
          </a:p>
        </p:txBody>
      </p:sp>
      <p:sp>
        <p:nvSpPr>
          <p:cNvPr id="9" name="Shape 5"/>
          <p:cNvSpPr/>
          <p:nvPr/>
        </p:nvSpPr>
        <p:spPr>
          <a:xfrm>
            <a:off x="5021164" y="2630785"/>
            <a:ext cx="6721673" cy="1510506"/>
          </a:xfrm>
          <a:prstGeom prst="roundRect">
            <a:avLst>
              <a:gd name="adj" fmla="val 3568"/>
            </a:avLst>
          </a:prstGeom>
          <a:solidFill>
            <a:schemeClr val="accent1">
              <a:lumMod val="20000"/>
              <a:lumOff val="80000"/>
            </a:schemeClr>
          </a:solidFill>
          <a:ln w="7620">
            <a:solidFill>
              <a:srgbClr val="C0C1D7"/>
            </a:solidFill>
            <a:prstDash val="solid"/>
          </a:ln>
        </p:spPr>
        <p:txBody>
          <a:bodyPr/>
          <a:lstStyle/>
          <a:p>
            <a:endParaRPr lang="es-MX" noProof="0" dirty="0"/>
          </a:p>
        </p:txBody>
      </p:sp>
      <p:sp>
        <p:nvSpPr>
          <p:cNvPr id="10" name="Shape 6"/>
          <p:cNvSpPr/>
          <p:nvPr/>
        </p:nvSpPr>
        <p:spPr>
          <a:xfrm>
            <a:off x="5155804" y="2765426"/>
            <a:ext cx="384969" cy="384969"/>
          </a:xfrm>
          <a:prstGeom prst="roundRect">
            <a:avLst>
              <a:gd name="adj" fmla="val 19791814"/>
            </a:avLst>
          </a:prstGeom>
          <a:solidFill>
            <a:srgbClr val="4950BC"/>
          </a:solidFill>
          <a:ln/>
        </p:spPr>
        <p:txBody>
          <a:bodyPr/>
          <a:lstStyle/>
          <a:p>
            <a:endParaRPr lang="es-MX" noProof="0" dirty="0"/>
          </a:p>
        </p:txBody>
      </p:sp>
      <p:pic>
        <p:nvPicPr>
          <p:cNvPr id="11" name="Image 2" descr="preencoded.png"/>
          <p:cNvPicPr>
            <a:picLocks noChangeAspect="1"/>
          </p:cNvPicPr>
          <p:nvPr/>
        </p:nvPicPr>
        <p:blipFill>
          <a:blip r:embed="rId4"/>
          <a:stretch>
            <a:fillRect/>
          </a:stretch>
        </p:blipFill>
        <p:spPr>
          <a:xfrm>
            <a:off x="5261670" y="2849662"/>
            <a:ext cx="173236" cy="216495"/>
          </a:xfrm>
          <a:prstGeom prst="rect">
            <a:avLst/>
          </a:prstGeom>
        </p:spPr>
      </p:pic>
      <p:sp>
        <p:nvSpPr>
          <p:cNvPr id="12" name="Text 7"/>
          <p:cNvSpPr/>
          <p:nvPr/>
        </p:nvSpPr>
        <p:spPr>
          <a:xfrm>
            <a:off x="5155803" y="3278684"/>
            <a:ext cx="2113062" cy="240606"/>
          </a:xfrm>
          <a:prstGeom prst="rect">
            <a:avLst/>
          </a:prstGeom>
          <a:noFill/>
          <a:ln/>
        </p:spPr>
        <p:txBody>
          <a:bodyPr wrap="none" lIns="0" tIns="0" rIns="0" bIns="0" rtlCol="0" anchor="t"/>
          <a:lstStyle/>
          <a:p>
            <a:pPr>
              <a:lnSpc>
                <a:spcPts val="1875"/>
              </a:lnSpc>
            </a:pPr>
            <a:r>
              <a:rPr lang="es-MX" sz="1500" b="1" noProof="0" dirty="0">
                <a:solidFill>
                  <a:srgbClr val="272525"/>
                </a:solidFill>
                <a:ea typeface="Inter Bold" pitchFamily="34" charset="-122"/>
                <a:cs typeface="Inter Bold" pitchFamily="34" charset="-120"/>
              </a:rPr>
              <a:t>Integridad del Proceso</a:t>
            </a:r>
            <a:endParaRPr lang="es-MX" sz="1500" noProof="0" dirty="0"/>
          </a:p>
        </p:txBody>
      </p:sp>
      <p:sp>
        <p:nvSpPr>
          <p:cNvPr id="13" name="Text 8"/>
          <p:cNvSpPr/>
          <p:nvPr/>
        </p:nvSpPr>
        <p:spPr>
          <a:xfrm>
            <a:off x="5155804" y="3596283"/>
            <a:ext cx="6452394" cy="410369"/>
          </a:xfrm>
          <a:prstGeom prst="rect">
            <a:avLst/>
          </a:prstGeom>
          <a:noFill/>
          <a:ln/>
        </p:spPr>
        <p:txBody>
          <a:bodyPr wrap="square" lIns="0" tIns="0" rIns="0" bIns="0" rtlCol="0" anchor="t"/>
          <a:lstStyle/>
          <a:p>
            <a:pPr>
              <a:lnSpc>
                <a:spcPts val="1583"/>
              </a:lnSpc>
            </a:pPr>
            <a:r>
              <a:rPr lang="es-MX" sz="1000" noProof="0" dirty="0">
                <a:solidFill>
                  <a:srgbClr val="272525"/>
                </a:solidFill>
                <a:ea typeface="Inter" pitchFamily="34" charset="-122"/>
                <a:cs typeface="Inter" pitchFamily="34" charset="-120"/>
              </a:rPr>
              <a:t>Las mesas directivas de casilla funcionaron </a:t>
            </a:r>
            <a:r>
              <a:rPr lang="es-MX" sz="1000" b="1" noProof="0" dirty="0">
                <a:solidFill>
                  <a:srgbClr val="272525"/>
                </a:solidFill>
                <a:ea typeface="Inter" pitchFamily="34" charset="-122"/>
                <a:cs typeface="Inter" pitchFamily="34" charset="-120"/>
              </a:rPr>
              <a:t>sin incidentes</a:t>
            </a:r>
            <a:r>
              <a:rPr lang="es-MX" sz="1000" noProof="0" dirty="0">
                <a:solidFill>
                  <a:srgbClr val="272525"/>
                </a:solidFill>
                <a:ea typeface="Inter" pitchFamily="34" charset="-122"/>
                <a:cs typeface="Inter" pitchFamily="34" charset="-120"/>
              </a:rPr>
              <a:t> que afectaran la integridad del proceso electoral.</a:t>
            </a:r>
            <a:endParaRPr lang="es-MX" sz="1000" noProof="0" dirty="0"/>
          </a:p>
        </p:txBody>
      </p:sp>
      <p:sp>
        <p:nvSpPr>
          <p:cNvPr id="14" name="Shape 9"/>
          <p:cNvSpPr/>
          <p:nvPr/>
        </p:nvSpPr>
        <p:spPr>
          <a:xfrm>
            <a:off x="5021164" y="4349786"/>
            <a:ext cx="6721673" cy="22324"/>
          </a:xfrm>
          <a:prstGeom prst="rect">
            <a:avLst/>
          </a:prstGeom>
          <a:solidFill>
            <a:srgbClr val="272525">
              <a:alpha val="50000"/>
            </a:srgbClr>
          </a:solidFill>
          <a:ln/>
        </p:spPr>
        <p:txBody>
          <a:bodyPr/>
          <a:lstStyle/>
          <a:p>
            <a:endParaRPr lang="es-MX" noProof="0" dirty="0"/>
          </a:p>
        </p:txBody>
      </p:sp>
      <p:sp>
        <p:nvSpPr>
          <p:cNvPr id="15" name="Text 10"/>
          <p:cNvSpPr/>
          <p:nvPr/>
        </p:nvSpPr>
        <p:spPr>
          <a:xfrm>
            <a:off x="5021164" y="4644728"/>
            <a:ext cx="2162473" cy="240606"/>
          </a:xfrm>
          <a:prstGeom prst="rect">
            <a:avLst/>
          </a:prstGeom>
          <a:noFill/>
          <a:ln/>
        </p:spPr>
        <p:txBody>
          <a:bodyPr wrap="none" lIns="0" tIns="0" rIns="0" bIns="0" rtlCol="0" anchor="t"/>
          <a:lstStyle/>
          <a:p>
            <a:pPr>
              <a:lnSpc>
                <a:spcPts val="1875"/>
              </a:lnSpc>
            </a:pPr>
            <a:r>
              <a:rPr lang="es-MX" sz="1500" b="1" noProof="0" dirty="0">
                <a:solidFill>
                  <a:srgbClr val="000000"/>
                </a:solidFill>
                <a:ea typeface="Inter Bold" pitchFamily="34" charset="-122"/>
                <a:cs typeface="Inter Bold" pitchFamily="34" charset="-120"/>
              </a:rPr>
              <a:t>Cómputos y Validación</a:t>
            </a:r>
            <a:endParaRPr lang="es-MX" sz="1500" noProof="0" dirty="0"/>
          </a:p>
        </p:txBody>
      </p:sp>
      <p:sp>
        <p:nvSpPr>
          <p:cNvPr id="16" name="Text 11"/>
          <p:cNvSpPr/>
          <p:nvPr/>
        </p:nvSpPr>
        <p:spPr>
          <a:xfrm>
            <a:off x="5021164" y="5013623"/>
            <a:ext cx="3204269" cy="410369"/>
          </a:xfrm>
          <a:prstGeom prst="rect">
            <a:avLst/>
          </a:prstGeom>
          <a:noFill/>
          <a:ln/>
        </p:spPr>
        <p:txBody>
          <a:bodyPr wrap="square" lIns="0" tIns="0" rIns="0" bIns="0" rtlCol="0" anchor="t"/>
          <a:lstStyle/>
          <a:p>
            <a:pPr marL="285739" indent="-285739">
              <a:lnSpc>
                <a:spcPts val="1583"/>
              </a:lnSpc>
              <a:buSzPct val="100000"/>
              <a:buChar char="•"/>
            </a:pPr>
            <a:r>
              <a:rPr lang="es-MX" sz="1000" noProof="0" dirty="0">
                <a:solidFill>
                  <a:srgbClr val="272525"/>
                </a:solidFill>
                <a:ea typeface="Inter" pitchFamily="34" charset="-122"/>
                <a:cs typeface="Inter" pitchFamily="34" charset="-120"/>
              </a:rPr>
              <a:t>Los </a:t>
            </a:r>
            <a:r>
              <a:rPr lang="es-MX" sz="1000" b="1" noProof="0" dirty="0">
                <a:solidFill>
                  <a:srgbClr val="272525"/>
                </a:solidFill>
                <a:ea typeface="Inter" pitchFamily="34" charset="-122"/>
                <a:cs typeface="Inter" pitchFamily="34" charset="-120"/>
              </a:rPr>
              <a:t>39 Consejos Municipales</a:t>
            </a:r>
            <a:r>
              <a:rPr lang="es-MX" sz="1000" noProof="0" dirty="0">
                <a:solidFill>
                  <a:srgbClr val="272525"/>
                </a:solidFill>
                <a:ea typeface="Inter" pitchFamily="34" charset="-122"/>
                <a:cs typeface="Inter" pitchFamily="34" charset="-120"/>
              </a:rPr>
              <a:t> realizaron los cómputos correspondientes</a:t>
            </a:r>
            <a:endParaRPr lang="es-MX" sz="1000" noProof="0" dirty="0"/>
          </a:p>
        </p:txBody>
      </p:sp>
      <p:sp>
        <p:nvSpPr>
          <p:cNvPr id="17" name="Text 12"/>
          <p:cNvSpPr/>
          <p:nvPr/>
        </p:nvSpPr>
        <p:spPr>
          <a:xfrm>
            <a:off x="5021164" y="5468839"/>
            <a:ext cx="3204269" cy="410369"/>
          </a:xfrm>
          <a:prstGeom prst="rect">
            <a:avLst/>
          </a:prstGeom>
          <a:noFill/>
          <a:ln/>
        </p:spPr>
        <p:txBody>
          <a:bodyPr wrap="square" lIns="0" tIns="0" rIns="0" bIns="0" rtlCol="0" anchor="t"/>
          <a:lstStyle/>
          <a:p>
            <a:pPr marL="285739" indent="-285739">
              <a:lnSpc>
                <a:spcPts val="1583"/>
              </a:lnSpc>
              <a:buSzPct val="100000"/>
              <a:buFontTx/>
              <a:buChar char="•"/>
            </a:pPr>
            <a:r>
              <a:rPr lang="es-MX" sz="1000" dirty="0">
                <a:solidFill>
                  <a:srgbClr val="272525"/>
                </a:solidFill>
                <a:ea typeface="Inter" pitchFamily="34" charset="-122"/>
                <a:cs typeface="Inter" pitchFamily="34" charset="-120"/>
              </a:rPr>
              <a:t>El Consejo General emitió los acuerdos de </a:t>
            </a:r>
            <a:r>
              <a:rPr lang="es-MX" sz="1000" b="1" dirty="0">
                <a:solidFill>
                  <a:srgbClr val="272525"/>
                </a:solidFill>
                <a:ea typeface="Inter" pitchFamily="34" charset="-122"/>
                <a:cs typeface="Inter" pitchFamily="34" charset="-120"/>
              </a:rPr>
              <a:t>validez de la elección</a:t>
            </a:r>
            <a:endParaRPr lang="es-MX" sz="1000" dirty="0"/>
          </a:p>
          <a:p>
            <a:pPr marL="285739" indent="-285739">
              <a:lnSpc>
                <a:spcPts val="1583"/>
              </a:lnSpc>
              <a:buSzPct val="100000"/>
              <a:buChar char="•"/>
            </a:pPr>
            <a:endParaRPr lang="es-MX" sz="1000" noProof="0" dirty="0"/>
          </a:p>
        </p:txBody>
      </p:sp>
      <p:sp>
        <p:nvSpPr>
          <p:cNvPr id="18" name="Text 13"/>
          <p:cNvSpPr/>
          <p:nvPr/>
        </p:nvSpPr>
        <p:spPr>
          <a:xfrm>
            <a:off x="5021164" y="5924056"/>
            <a:ext cx="3204269" cy="250030"/>
          </a:xfrm>
          <a:prstGeom prst="rect">
            <a:avLst/>
          </a:prstGeom>
          <a:noFill/>
          <a:ln/>
        </p:spPr>
        <p:txBody>
          <a:bodyPr wrap="square" lIns="0" tIns="0" rIns="0" bIns="0" rtlCol="0" anchor="t"/>
          <a:lstStyle/>
          <a:p>
            <a:pPr marL="285739" indent="-285739">
              <a:lnSpc>
                <a:spcPts val="1583"/>
              </a:lnSpc>
              <a:buSzPct val="100000"/>
              <a:buChar char="•"/>
            </a:pPr>
            <a:r>
              <a:rPr lang="es-MX" sz="1000" b="1" noProof="0" dirty="0">
                <a:solidFill>
                  <a:srgbClr val="272525"/>
                </a:solidFill>
                <a:ea typeface="Inter" pitchFamily="34" charset="-122"/>
                <a:cs typeface="Inter" pitchFamily="34" charset="-120"/>
              </a:rPr>
              <a:t>Entrega formal de constancias</a:t>
            </a:r>
            <a:endParaRPr lang="es-MX" sz="1000" noProof="0" dirty="0"/>
          </a:p>
        </p:txBody>
      </p:sp>
      <p:sp>
        <p:nvSpPr>
          <p:cNvPr id="19" name="Text 14"/>
          <p:cNvSpPr/>
          <p:nvPr/>
        </p:nvSpPr>
        <p:spPr>
          <a:xfrm>
            <a:off x="8544918" y="4644728"/>
            <a:ext cx="1924943" cy="240606"/>
          </a:xfrm>
          <a:prstGeom prst="rect">
            <a:avLst/>
          </a:prstGeom>
          <a:noFill/>
          <a:ln/>
        </p:spPr>
        <p:txBody>
          <a:bodyPr wrap="none" lIns="0" tIns="0" rIns="0" bIns="0" rtlCol="0" anchor="t"/>
          <a:lstStyle/>
          <a:p>
            <a:pPr>
              <a:lnSpc>
                <a:spcPts val="1875"/>
              </a:lnSpc>
            </a:pPr>
            <a:r>
              <a:rPr lang="es-MX" sz="1500" b="1" noProof="0" dirty="0">
                <a:solidFill>
                  <a:srgbClr val="000000"/>
                </a:solidFill>
                <a:ea typeface="Inter Bold" pitchFamily="34" charset="-122"/>
                <a:cs typeface="Inter Bold" pitchFamily="34" charset="-120"/>
              </a:rPr>
              <a:t>49 Cargos Electos</a:t>
            </a:r>
            <a:endParaRPr lang="es-MX" sz="1500" noProof="0" dirty="0"/>
          </a:p>
        </p:txBody>
      </p:sp>
      <p:sp>
        <p:nvSpPr>
          <p:cNvPr id="20" name="Text 15"/>
          <p:cNvSpPr/>
          <p:nvPr/>
        </p:nvSpPr>
        <p:spPr>
          <a:xfrm>
            <a:off x="8544918" y="5013623"/>
            <a:ext cx="3204269" cy="205184"/>
          </a:xfrm>
          <a:prstGeom prst="rect">
            <a:avLst/>
          </a:prstGeom>
          <a:noFill/>
          <a:ln/>
        </p:spPr>
        <p:txBody>
          <a:bodyPr wrap="none" lIns="0" tIns="0" rIns="0" bIns="0" rtlCol="0" anchor="t"/>
          <a:lstStyle/>
          <a:p>
            <a:pPr marL="285739" indent="-285739">
              <a:lnSpc>
                <a:spcPts val="1583"/>
              </a:lnSpc>
              <a:buSzPct val="100000"/>
              <a:buChar char="•"/>
            </a:pPr>
            <a:r>
              <a:rPr lang="es-MX" sz="1000" b="1" noProof="0" dirty="0">
                <a:solidFill>
                  <a:srgbClr val="272525"/>
                </a:solidFill>
                <a:ea typeface="Inter" pitchFamily="34" charset="-122"/>
                <a:cs typeface="Inter" pitchFamily="34" charset="-120"/>
              </a:rPr>
              <a:t>15</a:t>
            </a:r>
            <a:r>
              <a:rPr lang="es-MX" sz="1000" noProof="0" dirty="0">
                <a:solidFill>
                  <a:srgbClr val="272525"/>
                </a:solidFill>
                <a:ea typeface="Inter" pitchFamily="34" charset="-122"/>
                <a:cs typeface="Inter" pitchFamily="34" charset="-120"/>
              </a:rPr>
              <a:t> Magistraturas del Tribunal Superior de Justicia</a:t>
            </a:r>
            <a:endParaRPr lang="es-MX" sz="1000" noProof="0" dirty="0"/>
          </a:p>
        </p:txBody>
      </p:sp>
      <p:sp>
        <p:nvSpPr>
          <p:cNvPr id="21" name="Text 16"/>
          <p:cNvSpPr/>
          <p:nvPr/>
        </p:nvSpPr>
        <p:spPr>
          <a:xfrm>
            <a:off x="8544918" y="5263655"/>
            <a:ext cx="3204269" cy="205184"/>
          </a:xfrm>
          <a:prstGeom prst="rect">
            <a:avLst/>
          </a:prstGeom>
          <a:noFill/>
          <a:ln/>
        </p:spPr>
        <p:txBody>
          <a:bodyPr wrap="none" lIns="0" tIns="0" rIns="0" bIns="0" rtlCol="0" anchor="t"/>
          <a:lstStyle/>
          <a:p>
            <a:pPr marL="285739" indent="-285739">
              <a:lnSpc>
                <a:spcPts val="1583"/>
              </a:lnSpc>
              <a:buSzPct val="100000"/>
              <a:buChar char="•"/>
            </a:pPr>
            <a:r>
              <a:rPr lang="es-MX" sz="1000" b="1" noProof="0" dirty="0">
                <a:solidFill>
                  <a:srgbClr val="272525"/>
                </a:solidFill>
                <a:latin typeface="Inter" pitchFamily="34" charset="0"/>
                <a:ea typeface="Inter" pitchFamily="34" charset="-122"/>
                <a:cs typeface="Inter" pitchFamily="34" charset="-120"/>
              </a:rPr>
              <a:t>5</a:t>
            </a:r>
            <a:r>
              <a:rPr lang="es-MX" sz="1000" noProof="0" dirty="0">
                <a:solidFill>
                  <a:srgbClr val="272525"/>
                </a:solidFill>
                <a:latin typeface="Inter" pitchFamily="34" charset="0"/>
                <a:ea typeface="Inter" pitchFamily="34" charset="-122"/>
                <a:cs typeface="Inter" pitchFamily="34" charset="-120"/>
              </a:rPr>
              <a:t> Magistraturas del Tribunal de Disciplina Judicial</a:t>
            </a:r>
            <a:endParaRPr lang="es-MX" sz="1000" noProof="0" dirty="0"/>
          </a:p>
        </p:txBody>
      </p:sp>
      <p:sp>
        <p:nvSpPr>
          <p:cNvPr id="22" name="Text 17"/>
          <p:cNvSpPr/>
          <p:nvPr/>
        </p:nvSpPr>
        <p:spPr>
          <a:xfrm>
            <a:off x="8544918" y="5513686"/>
            <a:ext cx="3204269" cy="410369"/>
          </a:xfrm>
          <a:prstGeom prst="rect">
            <a:avLst/>
          </a:prstGeom>
          <a:noFill/>
          <a:ln/>
        </p:spPr>
        <p:txBody>
          <a:bodyPr wrap="square" lIns="0" tIns="0" rIns="0" bIns="0" rtlCol="0" anchor="t"/>
          <a:lstStyle/>
          <a:p>
            <a:pPr marL="285739" indent="-285739">
              <a:lnSpc>
                <a:spcPts val="1583"/>
              </a:lnSpc>
              <a:buSzPct val="100000"/>
              <a:buChar char="•"/>
            </a:pPr>
            <a:r>
              <a:rPr lang="es-MX" sz="1000" b="1" noProof="0" dirty="0">
                <a:solidFill>
                  <a:srgbClr val="272525"/>
                </a:solidFill>
                <a:latin typeface="Inter" pitchFamily="34" charset="0"/>
                <a:ea typeface="Inter" pitchFamily="34" charset="-122"/>
                <a:cs typeface="Inter" pitchFamily="34" charset="-120"/>
              </a:rPr>
              <a:t>1</a:t>
            </a:r>
            <a:r>
              <a:rPr lang="es-MX" sz="1000" noProof="0" dirty="0">
                <a:solidFill>
                  <a:srgbClr val="272525"/>
                </a:solidFill>
                <a:latin typeface="Inter" pitchFamily="34" charset="0"/>
                <a:ea typeface="Inter" pitchFamily="34" charset="-122"/>
                <a:cs typeface="Inter" pitchFamily="34" charset="-120"/>
              </a:rPr>
              <a:t> Magistratura del Tribunal de Justicia Penal para Adolescentes</a:t>
            </a:r>
            <a:endParaRPr lang="es-MX" sz="1000" noProof="0" dirty="0"/>
          </a:p>
        </p:txBody>
      </p:sp>
      <p:sp>
        <p:nvSpPr>
          <p:cNvPr id="23" name="Text 18"/>
          <p:cNvSpPr/>
          <p:nvPr/>
        </p:nvSpPr>
        <p:spPr>
          <a:xfrm>
            <a:off x="8544918" y="5968901"/>
            <a:ext cx="3204269" cy="205184"/>
          </a:xfrm>
          <a:prstGeom prst="rect">
            <a:avLst/>
          </a:prstGeom>
          <a:noFill/>
          <a:ln/>
        </p:spPr>
        <p:txBody>
          <a:bodyPr wrap="none" lIns="0" tIns="0" rIns="0" bIns="0" rtlCol="0" anchor="t"/>
          <a:lstStyle/>
          <a:p>
            <a:pPr marL="285739" indent="-285739">
              <a:lnSpc>
                <a:spcPts val="1583"/>
              </a:lnSpc>
              <a:buSzPct val="100000"/>
              <a:buChar char="•"/>
            </a:pPr>
            <a:r>
              <a:rPr lang="es-MX" sz="1000" b="1" dirty="0"/>
              <a:t>28</a:t>
            </a:r>
            <a:r>
              <a:rPr lang="es-MX" sz="1000" dirty="0"/>
              <a:t> J</a:t>
            </a:r>
            <a:r>
              <a:rPr lang="es-MX" sz="1000" noProof="0" dirty="0" err="1"/>
              <a:t>uezas</a:t>
            </a:r>
            <a:r>
              <a:rPr lang="es-MX" sz="1000" noProof="0" dirty="0"/>
              <a:t> y jueces</a:t>
            </a:r>
          </a:p>
        </p:txBody>
      </p:sp>
      <p:pic>
        <p:nvPicPr>
          <p:cNvPr id="25" name="Imagen 24">
            <a:extLst>
              <a:ext uri="{FF2B5EF4-FFF2-40B4-BE49-F238E27FC236}">
                <a16:creationId xmlns:a16="http://schemas.microsoft.com/office/drawing/2014/main" id="{2FC7F930-5CD7-B599-D178-8D9C56943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411" y="1103730"/>
            <a:ext cx="4536995" cy="4485905"/>
          </a:xfrm>
          <a:prstGeom prst="ellipse">
            <a:avLst/>
          </a:prstGeom>
          <a:ln>
            <a:noFill/>
          </a:ln>
          <a:effectLst>
            <a:softEdge rad="112500"/>
          </a:effectLst>
        </p:spPr>
      </p:pic>
      <p:pic>
        <p:nvPicPr>
          <p:cNvPr id="2" name="Picture 2" descr="No photo description available.">
            <a:extLst>
              <a:ext uri="{FF2B5EF4-FFF2-40B4-BE49-F238E27FC236}">
                <a16:creationId xmlns:a16="http://schemas.microsoft.com/office/drawing/2014/main" id="{10206FFC-A2BE-FDFA-2F15-75C83468F5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65945" y="516037"/>
            <a:ext cx="11410032" cy="505222"/>
          </a:xfrm>
          <a:prstGeom prst="rect">
            <a:avLst/>
          </a:prstGeom>
          <a:noFill/>
          <a:ln/>
        </p:spPr>
        <p:txBody>
          <a:bodyPr wrap="none" lIns="0" tIns="0" rIns="0" bIns="0" rtlCol="0" anchor="t"/>
          <a:lstStyle/>
          <a:p>
            <a:pPr algn="ctr">
              <a:lnSpc>
                <a:spcPts val="3958"/>
              </a:lnSpc>
            </a:pPr>
            <a:r>
              <a:rPr lang="es-MX" sz="2400" b="1" noProof="0" dirty="0">
                <a:solidFill>
                  <a:srgbClr val="000000"/>
                </a:solidFill>
                <a:ea typeface="Inter Bold" pitchFamily="34" charset="-122"/>
                <a:cs typeface="Inter Bold" pitchFamily="34" charset="-120"/>
              </a:rPr>
              <a:t>PARTICIPACIÓN CIUDADANA</a:t>
            </a:r>
            <a:endParaRPr lang="es-MX" sz="2400" noProof="0" dirty="0"/>
          </a:p>
        </p:txBody>
      </p:sp>
      <p:sp>
        <p:nvSpPr>
          <p:cNvPr id="3" name="Text 1"/>
          <p:cNvSpPr/>
          <p:nvPr/>
        </p:nvSpPr>
        <p:spPr>
          <a:xfrm>
            <a:off x="565944" y="1425377"/>
            <a:ext cx="3551932" cy="533598"/>
          </a:xfrm>
          <a:prstGeom prst="rect">
            <a:avLst/>
          </a:prstGeom>
          <a:noFill/>
          <a:ln/>
        </p:spPr>
        <p:txBody>
          <a:bodyPr wrap="none" lIns="0" tIns="0" rIns="0" bIns="0" rtlCol="0" anchor="t"/>
          <a:lstStyle/>
          <a:p>
            <a:pPr algn="ctr">
              <a:lnSpc>
                <a:spcPts val="4167"/>
              </a:lnSpc>
            </a:pPr>
            <a:r>
              <a:rPr lang="es-MX" sz="4167" b="1" noProof="0" dirty="0">
                <a:solidFill>
                  <a:srgbClr val="272525"/>
                </a:solidFill>
                <a:ea typeface="Inter Bold" pitchFamily="34" charset="-122"/>
                <a:cs typeface="Inter Bold" pitchFamily="34" charset="-120"/>
              </a:rPr>
              <a:t>19.6%</a:t>
            </a:r>
            <a:endParaRPr lang="es-MX" sz="4167" noProof="0" dirty="0"/>
          </a:p>
        </p:txBody>
      </p:sp>
      <p:sp>
        <p:nvSpPr>
          <p:cNvPr id="4" name="Text 2"/>
          <p:cNvSpPr/>
          <p:nvPr/>
        </p:nvSpPr>
        <p:spPr>
          <a:xfrm>
            <a:off x="1095474" y="2160985"/>
            <a:ext cx="2492772" cy="252611"/>
          </a:xfrm>
          <a:prstGeom prst="rect">
            <a:avLst/>
          </a:prstGeom>
          <a:noFill/>
          <a:ln/>
        </p:spPr>
        <p:txBody>
          <a:bodyPr wrap="none" lIns="0" tIns="0" rIns="0" bIns="0" rtlCol="0" anchor="t"/>
          <a:lstStyle/>
          <a:p>
            <a:pPr algn="ctr">
              <a:lnSpc>
                <a:spcPts val="1958"/>
              </a:lnSpc>
            </a:pPr>
            <a:r>
              <a:rPr lang="es-MX" sz="1583" b="1" noProof="0" dirty="0">
                <a:solidFill>
                  <a:srgbClr val="272525"/>
                </a:solidFill>
                <a:ea typeface="Inter Bold" pitchFamily="34" charset="-122"/>
                <a:cs typeface="Inter Bold" pitchFamily="34" charset="-120"/>
              </a:rPr>
              <a:t>Participación en Durango</a:t>
            </a:r>
            <a:endParaRPr lang="es-MX" sz="1583" noProof="0" dirty="0"/>
          </a:p>
        </p:txBody>
      </p:sp>
      <p:sp>
        <p:nvSpPr>
          <p:cNvPr id="5" name="Text 3"/>
          <p:cNvSpPr/>
          <p:nvPr/>
        </p:nvSpPr>
        <p:spPr>
          <a:xfrm>
            <a:off x="565944" y="2510532"/>
            <a:ext cx="3551932" cy="258763"/>
          </a:xfrm>
          <a:prstGeom prst="rect">
            <a:avLst/>
          </a:prstGeom>
          <a:noFill/>
          <a:ln/>
        </p:spPr>
        <p:txBody>
          <a:bodyPr wrap="none" lIns="0" tIns="0" rIns="0" bIns="0" rtlCol="0" anchor="t"/>
          <a:lstStyle/>
          <a:p>
            <a:pPr algn="ctr">
              <a:lnSpc>
                <a:spcPts val="2000"/>
              </a:lnSpc>
            </a:pPr>
            <a:r>
              <a:rPr lang="es-MX" sz="1250" noProof="0" dirty="0">
                <a:solidFill>
                  <a:srgbClr val="272525"/>
                </a:solidFill>
                <a:ea typeface="Inter" pitchFamily="34" charset="-122"/>
                <a:cs typeface="Inter" pitchFamily="34" charset="-120"/>
              </a:rPr>
              <a:t>Resultado específico en la elección judicial</a:t>
            </a:r>
            <a:endParaRPr lang="es-MX" sz="1250" noProof="0" dirty="0"/>
          </a:p>
        </p:txBody>
      </p:sp>
      <p:sp>
        <p:nvSpPr>
          <p:cNvPr id="6" name="Text 4"/>
          <p:cNvSpPr/>
          <p:nvPr/>
        </p:nvSpPr>
        <p:spPr>
          <a:xfrm>
            <a:off x="4319984" y="1425377"/>
            <a:ext cx="3551932" cy="533598"/>
          </a:xfrm>
          <a:prstGeom prst="rect">
            <a:avLst/>
          </a:prstGeom>
          <a:noFill/>
          <a:ln/>
        </p:spPr>
        <p:txBody>
          <a:bodyPr wrap="none" lIns="0" tIns="0" rIns="0" bIns="0" rtlCol="0" anchor="t"/>
          <a:lstStyle/>
          <a:p>
            <a:pPr algn="ctr">
              <a:lnSpc>
                <a:spcPts val="4167"/>
              </a:lnSpc>
            </a:pPr>
            <a:r>
              <a:rPr lang="es-MX" sz="4167" b="1" noProof="0" dirty="0">
                <a:solidFill>
                  <a:srgbClr val="272525"/>
                </a:solidFill>
                <a:ea typeface="Inter Bold" pitchFamily="34" charset="-122"/>
                <a:cs typeface="Inter Bold" pitchFamily="34" charset="-120"/>
              </a:rPr>
              <a:t>2°</a:t>
            </a:r>
            <a:endParaRPr lang="es-MX" sz="4167" noProof="0" dirty="0"/>
          </a:p>
        </p:txBody>
      </p:sp>
      <p:sp>
        <p:nvSpPr>
          <p:cNvPr id="7" name="Text 5"/>
          <p:cNvSpPr/>
          <p:nvPr/>
        </p:nvSpPr>
        <p:spPr>
          <a:xfrm>
            <a:off x="5085358" y="2160985"/>
            <a:ext cx="2021185" cy="252611"/>
          </a:xfrm>
          <a:prstGeom prst="rect">
            <a:avLst/>
          </a:prstGeom>
          <a:noFill/>
          <a:ln/>
        </p:spPr>
        <p:txBody>
          <a:bodyPr wrap="none" lIns="0" tIns="0" rIns="0" bIns="0" rtlCol="0" anchor="t"/>
          <a:lstStyle/>
          <a:p>
            <a:pPr algn="ctr">
              <a:lnSpc>
                <a:spcPts val="1958"/>
              </a:lnSpc>
            </a:pPr>
            <a:r>
              <a:rPr lang="es-MX" sz="1583" b="1" noProof="0" dirty="0">
                <a:solidFill>
                  <a:srgbClr val="272525"/>
                </a:solidFill>
                <a:ea typeface="Inter Bold" pitchFamily="34" charset="-122"/>
                <a:cs typeface="Inter Bold" pitchFamily="34" charset="-120"/>
              </a:rPr>
              <a:t>Posición Nacional</a:t>
            </a:r>
            <a:endParaRPr lang="es-MX" sz="1583" noProof="0" dirty="0"/>
          </a:p>
        </p:txBody>
      </p:sp>
      <p:sp>
        <p:nvSpPr>
          <p:cNvPr id="8" name="Text 6"/>
          <p:cNvSpPr/>
          <p:nvPr/>
        </p:nvSpPr>
        <p:spPr>
          <a:xfrm>
            <a:off x="4319984" y="2510532"/>
            <a:ext cx="3551932" cy="258763"/>
          </a:xfrm>
          <a:prstGeom prst="rect">
            <a:avLst/>
          </a:prstGeom>
          <a:noFill/>
          <a:ln/>
        </p:spPr>
        <p:txBody>
          <a:bodyPr wrap="none" lIns="0" tIns="0" rIns="0" bIns="0" rtlCol="0" anchor="t"/>
          <a:lstStyle/>
          <a:p>
            <a:pPr algn="ctr">
              <a:lnSpc>
                <a:spcPts val="2000"/>
              </a:lnSpc>
            </a:pPr>
            <a:r>
              <a:rPr lang="es-MX" sz="1250" noProof="0" dirty="0">
                <a:solidFill>
                  <a:srgbClr val="272525"/>
                </a:solidFill>
                <a:ea typeface="Inter" pitchFamily="34" charset="-122"/>
                <a:cs typeface="Inter" pitchFamily="34" charset="-120"/>
              </a:rPr>
              <a:t>Segundo lugar a nivel nacional</a:t>
            </a:r>
            <a:endParaRPr lang="es-MX" sz="1250" noProof="0" dirty="0"/>
          </a:p>
        </p:txBody>
      </p:sp>
      <p:sp>
        <p:nvSpPr>
          <p:cNvPr id="9" name="Text 7"/>
          <p:cNvSpPr/>
          <p:nvPr/>
        </p:nvSpPr>
        <p:spPr>
          <a:xfrm>
            <a:off x="8074025" y="1425377"/>
            <a:ext cx="3552032" cy="533598"/>
          </a:xfrm>
          <a:prstGeom prst="rect">
            <a:avLst/>
          </a:prstGeom>
          <a:noFill/>
          <a:ln/>
        </p:spPr>
        <p:txBody>
          <a:bodyPr wrap="none" lIns="0" tIns="0" rIns="0" bIns="0" rtlCol="0" anchor="t"/>
          <a:lstStyle/>
          <a:p>
            <a:pPr algn="ctr">
              <a:lnSpc>
                <a:spcPts val="4167"/>
              </a:lnSpc>
            </a:pPr>
            <a:r>
              <a:rPr lang="es-MX" sz="4167" b="1" noProof="0" dirty="0">
                <a:solidFill>
                  <a:srgbClr val="272525"/>
                </a:solidFill>
                <a:ea typeface="Inter Bold" pitchFamily="34" charset="-122"/>
                <a:cs typeface="Inter Bold" pitchFamily="34" charset="-120"/>
              </a:rPr>
              <a:t>6.7</a:t>
            </a:r>
            <a:endParaRPr lang="es-MX" sz="4167" noProof="0" dirty="0"/>
          </a:p>
        </p:txBody>
      </p:sp>
      <p:sp>
        <p:nvSpPr>
          <p:cNvPr id="10" name="Text 8"/>
          <p:cNvSpPr/>
          <p:nvPr/>
        </p:nvSpPr>
        <p:spPr>
          <a:xfrm>
            <a:off x="8829576" y="2160985"/>
            <a:ext cx="2040930" cy="252611"/>
          </a:xfrm>
          <a:prstGeom prst="rect">
            <a:avLst/>
          </a:prstGeom>
          <a:noFill/>
          <a:ln/>
        </p:spPr>
        <p:txBody>
          <a:bodyPr wrap="none" lIns="0" tIns="0" rIns="0" bIns="0" rtlCol="0" anchor="t"/>
          <a:lstStyle/>
          <a:p>
            <a:pPr algn="ctr">
              <a:lnSpc>
                <a:spcPts val="1958"/>
              </a:lnSpc>
            </a:pPr>
            <a:r>
              <a:rPr lang="es-MX" sz="1583" b="1" noProof="0" dirty="0">
                <a:solidFill>
                  <a:srgbClr val="272525"/>
                </a:solidFill>
                <a:ea typeface="Inter Bold" pitchFamily="34" charset="-122"/>
                <a:cs typeface="Inter Bold" pitchFamily="34" charset="-120"/>
              </a:rPr>
              <a:t>Puntos Porcentuales</a:t>
            </a:r>
            <a:endParaRPr lang="es-MX" sz="1583" noProof="0" dirty="0"/>
          </a:p>
        </p:txBody>
      </p:sp>
      <p:sp>
        <p:nvSpPr>
          <p:cNvPr id="11" name="Text 9"/>
          <p:cNvSpPr/>
          <p:nvPr/>
        </p:nvSpPr>
        <p:spPr>
          <a:xfrm>
            <a:off x="8074025" y="2510532"/>
            <a:ext cx="3552032" cy="258763"/>
          </a:xfrm>
          <a:prstGeom prst="rect">
            <a:avLst/>
          </a:prstGeom>
          <a:noFill/>
          <a:ln/>
        </p:spPr>
        <p:txBody>
          <a:bodyPr wrap="none" lIns="0" tIns="0" rIns="0" bIns="0" rtlCol="0" anchor="t"/>
          <a:lstStyle/>
          <a:p>
            <a:pPr algn="ctr">
              <a:lnSpc>
                <a:spcPts val="2000"/>
              </a:lnSpc>
            </a:pPr>
            <a:r>
              <a:rPr lang="es-MX" sz="1250" noProof="0" dirty="0">
                <a:solidFill>
                  <a:srgbClr val="272525"/>
                </a:solidFill>
                <a:ea typeface="Inter" pitchFamily="34" charset="-122"/>
                <a:cs typeface="Inter" pitchFamily="34" charset="-120"/>
              </a:rPr>
              <a:t>Por encima del promedio nacional</a:t>
            </a:r>
            <a:endParaRPr lang="es-MX" sz="1250" noProof="0" dirty="0"/>
          </a:p>
        </p:txBody>
      </p:sp>
      <p:sp>
        <p:nvSpPr>
          <p:cNvPr id="13" name="Shape 11"/>
          <p:cNvSpPr/>
          <p:nvPr/>
        </p:nvSpPr>
        <p:spPr>
          <a:xfrm>
            <a:off x="565945" y="3557489"/>
            <a:ext cx="363736" cy="363736"/>
          </a:xfrm>
          <a:prstGeom prst="roundRect">
            <a:avLst>
              <a:gd name="adj" fmla="val 18671"/>
            </a:avLst>
          </a:prstGeom>
          <a:solidFill>
            <a:srgbClr val="DADBF1"/>
          </a:solidFill>
          <a:ln w="7620">
            <a:solidFill>
              <a:srgbClr val="C0C1D7"/>
            </a:solidFill>
            <a:prstDash val="solid"/>
          </a:ln>
        </p:spPr>
        <p:txBody>
          <a:bodyPr/>
          <a:lstStyle/>
          <a:p>
            <a:endParaRPr lang="es-MX" noProof="0" dirty="0"/>
          </a:p>
        </p:txBody>
      </p:sp>
      <p:sp>
        <p:nvSpPr>
          <p:cNvPr id="14" name="Text 12"/>
          <p:cNvSpPr/>
          <p:nvPr/>
        </p:nvSpPr>
        <p:spPr>
          <a:xfrm>
            <a:off x="626567" y="3587800"/>
            <a:ext cx="242491" cy="303113"/>
          </a:xfrm>
          <a:prstGeom prst="rect">
            <a:avLst/>
          </a:prstGeom>
          <a:noFill/>
          <a:ln/>
        </p:spPr>
        <p:txBody>
          <a:bodyPr wrap="none" lIns="0" tIns="0" rIns="0" bIns="0" rtlCol="0" anchor="t"/>
          <a:lstStyle/>
          <a:p>
            <a:pPr algn="ctr">
              <a:lnSpc>
                <a:spcPts val="1875"/>
              </a:lnSpc>
            </a:pPr>
            <a:r>
              <a:rPr lang="es-MX" sz="1875" b="1" noProof="0" dirty="0">
                <a:solidFill>
                  <a:srgbClr val="272525"/>
                </a:solidFill>
                <a:latin typeface="Inter Bold" pitchFamily="34" charset="0"/>
                <a:ea typeface="Inter Bold" pitchFamily="34" charset="-122"/>
                <a:cs typeface="Inter Bold" pitchFamily="34" charset="-120"/>
              </a:rPr>
              <a:t>1</a:t>
            </a:r>
            <a:endParaRPr lang="es-MX" sz="1875" noProof="0" dirty="0"/>
          </a:p>
        </p:txBody>
      </p:sp>
      <p:sp>
        <p:nvSpPr>
          <p:cNvPr id="15" name="Text 13"/>
          <p:cNvSpPr/>
          <p:nvPr/>
        </p:nvSpPr>
        <p:spPr>
          <a:xfrm>
            <a:off x="1091307" y="3613051"/>
            <a:ext cx="2474119" cy="252611"/>
          </a:xfrm>
          <a:prstGeom prst="rect">
            <a:avLst/>
          </a:prstGeom>
          <a:noFill/>
          <a:ln/>
        </p:spPr>
        <p:txBody>
          <a:bodyPr wrap="none" lIns="0" tIns="0" rIns="0" bIns="0" rtlCol="0" anchor="t"/>
          <a:lstStyle/>
          <a:p>
            <a:pPr>
              <a:lnSpc>
                <a:spcPts val="1958"/>
              </a:lnSpc>
            </a:pPr>
            <a:r>
              <a:rPr lang="es-MX" sz="1583" b="1" noProof="0" dirty="0">
                <a:solidFill>
                  <a:srgbClr val="272525"/>
                </a:solidFill>
                <a:ea typeface="Inter Bold" pitchFamily="34" charset="-122"/>
                <a:cs typeface="Inter Bold" pitchFamily="34" charset="-120"/>
              </a:rPr>
              <a:t>Posición a Nivel Nacional</a:t>
            </a:r>
            <a:endParaRPr lang="es-MX" sz="1583" noProof="0" dirty="0"/>
          </a:p>
        </p:txBody>
      </p:sp>
      <p:sp>
        <p:nvSpPr>
          <p:cNvPr id="17" name="Text 15"/>
          <p:cNvSpPr/>
          <p:nvPr/>
        </p:nvSpPr>
        <p:spPr>
          <a:xfrm>
            <a:off x="626567" y="4344590"/>
            <a:ext cx="3026569" cy="776288"/>
          </a:xfrm>
          <a:prstGeom prst="rect">
            <a:avLst/>
          </a:prstGeom>
          <a:noFill/>
          <a:ln/>
        </p:spPr>
        <p:txBody>
          <a:bodyPr wrap="square" lIns="0" tIns="0" rIns="0" bIns="0" rtlCol="0" anchor="t"/>
          <a:lstStyle/>
          <a:p>
            <a:pPr marL="285739" indent="-285739" algn="just">
              <a:lnSpc>
                <a:spcPts val="2000"/>
              </a:lnSpc>
              <a:buSzPct val="100000"/>
              <a:buChar char="•"/>
            </a:pPr>
            <a:r>
              <a:rPr lang="es-MX" sz="1250" noProof="0" dirty="0">
                <a:solidFill>
                  <a:srgbClr val="272525"/>
                </a:solidFill>
                <a:ea typeface="Inter" pitchFamily="34" charset="-122"/>
                <a:cs typeface="Inter" pitchFamily="34" charset="-120"/>
              </a:rPr>
              <a:t>Solo fue superado por Coahuila, que registró la participación más alta con un 24.3%.</a:t>
            </a:r>
            <a:endParaRPr lang="es-MX" sz="1250" noProof="0" dirty="0"/>
          </a:p>
        </p:txBody>
      </p:sp>
      <p:sp>
        <p:nvSpPr>
          <p:cNvPr id="18" name="Shape 16"/>
          <p:cNvSpPr/>
          <p:nvPr/>
        </p:nvSpPr>
        <p:spPr>
          <a:xfrm>
            <a:off x="4319985" y="3557489"/>
            <a:ext cx="363736" cy="363736"/>
          </a:xfrm>
          <a:prstGeom prst="roundRect">
            <a:avLst>
              <a:gd name="adj" fmla="val 18671"/>
            </a:avLst>
          </a:prstGeom>
          <a:solidFill>
            <a:srgbClr val="DADBF1"/>
          </a:solidFill>
          <a:ln w="7620">
            <a:solidFill>
              <a:srgbClr val="C0C1D7"/>
            </a:solidFill>
            <a:prstDash val="solid"/>
          </a:ln>
        </p:spPr>
        <p:txBody>
          <a:bodyPr/>
          <a:lstStyle/>
          <a:p>
            <a:endParaRPr lang="es-MX" noProof="0" dirty="0"/>
          </a:p>
        </p:txBody>
      </p:sp>
      <p:sp>
        <p:nvSpPr>
          <p:cNvPr id="19" name="Text 17"/>
          <p:cNvSpPr/>
          <p:nvPr/>
        </p:nvSpPr>
        <p:spPr>
          <a:xfrm>
            <a:off x="4380607" y="3587800"/>
            <a:ext cx="242491" cy="303113"/>
          </a:xfrm>
          <a:prstGeom prst="rect">
            <a:avLst/>
          </a:prstGeom>
          <a:noFill/>
          <a:ln/>
        </p:spPr>
        <p:txBody>
          <a:bodyPr wrap="none" lIns="0" tIns="0" rIns="0" bIns="0" rtlCol="0" anchor="t"/>
          <a:lstStyle/>
          <a:p>
            <a:pPr algn="ctr">
              <a:lnSpc>
                <a:spcPts val="1875"/>
              </a:lnSpc>
            </a:pPr>
            <a:r>
              <a:rPr lang="es-MX" sz="1875" b="1" noProof="0" dirty="0">
                <a:solidFill>
                  <a:srgbClr val="272525"/>
                </a:solidFill>
                <a:latin typeface="Inter Bold" pitchFamily="34" charset="0"/>
                <a:ea typeface="Inter Bold" pitchFamily="34" charset="-122"/>
                <a:cs typeface="Inter Bold" pitchFamily="34" charset="-120"/>
              </a:rPr>
              <a:t>2</a:t>
            </a:r>
            <a:endParaRPr lang="es-MX" sz="1875" noProof="0" dirty="0"/>
          </a:p>
        </p:txBody>
      </p:sp>
      <p:sp>
        <p:nvSpPr>
          <p:cNvPr id="20" name="Text 18"/>
          <p:cNvSpPr/>
          <p:nvPr/>
        </p:nvSpPr>
        <p:spPr>
          <a:xfrm>
            <a:off x="4845348" y="3613051"/>
            <a:ext cx="3026569" cy="505222"/>
          </a:xfrm>
          <a:prstGeom prst="rect">
            <a:avLst/>
          </a:prstGeom>
          <a:noFill/>
          <a:ln/>
        </p:spPr>
        <p:txBody>
          <a:bodyPr wrap="square" lIns="0" tIns="0" rIns="0" bIns="0" rtlCol="0" anchor="t"/>
          <a:lstStyle/>
          <a:p>
            <a:pPr>
              <a:lnSpc>
                <a:spcPts val="1958"/>
              </a:lnSpc>
            </a:pPr>
            <a:r>
              <a:rPr lang="es-MX" sz="1583" b="1" noProof="0" dirty="0">
                <a:solidFill>
                  <a:srgbClr val="272525"/>
                </a:solidFill>
                <a:ea typeface="Inter Bold" pitchFamily="34" charset="-122"/>
                <a:cs typeface="Inter Bold" pitchFamily="34" charset="-120"/>
              </a:rPr>
              <a:t>Comparación con el Promedio Nacional</a:t>
            </a:r>
            <a:endParaRPr lang="es-MX" sz="1583" noProof="0" dirty="0"/>
          </a:p>
        </p:txBody>
      </p:sp>
      <p:sp>
        <p:nvSpPr>
          <p:cNvPr id="21" name="Text 19"/>
          <p:cNvSpPr/>
          <p:nvPr/>
        </p:nvSpPr>
        <p:spPr>
          <a:xfrm>
            <a:off x="4582665" y="4344590"/>
            <a:ext cx="3026569" cy="517525"/>
          </a:xfrm>
          <a:prstGeom prst="rect">
            <a:avLst/>
          </a:prstGeom>
          <a:noFill/>
          <a:ln/>
        </p:spPr>
        <p:txBody>
          <a:bodyPr wrap="square" lIns="0" tIns="0" rIns="0" bIns="0" rtlCol="0" anchor="t"/>
          <a:lstStyle/>
          <a:p>
            <a:pPr marL="285739" indent="-285739" algn="just">
              <a:lnSpc>
                <a:spcPts val="2000"/>
              </a:lnSpc>
              <a:buSzPct val="100000"/>
              <a:buChar char="•"/>
            </a:pPr>
            <a:r>
              <a:rPr lang="es-MX" sz="1250" noProof="0" dirty="0">
                <a:solidFill>
                  <a:srgbClr val="272525"/>
                </a:solidFill>
                <a:ea typeface="Inter" pitchFamily="34" charset="-122"/>
                <a:cs typeface="Inter" pitchFamily="34" charset="-120"/>
              </a:rPr>
              <a:t>El promedio de participación a nivel nacional  fue del 12.9%.</a:t>
            </a:r>
            <a:endParaRPr lang="es-MX" sz="1250" noProof="0" dirty="0"/>
          </a:p>
        </p:txBody>
      </p:sp>
      <p:sp>
        <p:nvSpPr>
          <p:cNvPr id="23" name="Shape 21"/>
          <p:cNvSpPr/>
          <p:nvPr/>
        </p:nvSpPr>
        <p:spPr>
          <a:xfrm>
            <a:off x="8074025" y="3557489"/>
            <a:ext cx="363736" cy="363736"/>
          </a:xfrm>
          <a:prstGeom prst="roundRect">
            <a:avLst>
              <a:gd name="adj" fmla="val 18671"/>
            </a:avLst>
          </a:prstGeom>
          <a:solidFill>
            <a:srgbClr val="DADBF1"/>
          </a:solidFill>
          <a:ln w="7620">
            <a:solidFill>
              <a:srgbClr val="C0C1D7"/>
            </a:solidFill>
            <a:prstDash val="solid"/>
          </a:ln>
        </p:spPr>
        <p:txBody>
          <a:bodyPr/>
          <a:lstStyle/>
          <a:p>
            <a:endParaRPr lang="es-MX" noProof="0" dirty="0"/>
          </a:p>
        </p:txBody>
      </p:sp>
      <p:sp>
        <p:nvSpPr>
          <p:cNvPr id="24" name="Text 22"/>
          <p:cNvSpPr/>
          <p:nvPr/>
        </p:nvSpPr>
        <p:spPr>
          <a:xfrm>
            <a:off x="8134648" y="3587800"/>
            <a:ext cx="242491" cy="303113"/>
          </a:xfrm>
          <a:prstGeom prst="rect">
            <a:avLst/>
          </a:prstGeom>
          <a:noFill/>
          <a:ln/>
        </p:spPr>
        <p:txBody>
          <a:bodyPr wrap="none" lIns="0" tIns="0" rIns="0" bIns="0" rtlCol="0" anchor="t"/>
          <a:lstStyle/>
          <a:p>
            <a:pPr algn="ctr">
              <a:lnSpc>
                <a:spcPts val="1875"/>
              </a:lnSpc>
            </a:pPr>
            <a:r>
              <a:rPr lang="es-MX" sz="1875" b="1" noProof="0" dirty="0">
                <a:solidFill>
                  <a:srgbClr val="272525"/>
                </a:solidFill>
                <a:latin typeface="Inter Bold" pitchFamily="34" charset="0"/>
                <a:ea typeface="Inter Bold" pitchFamily="34" charset="-122"/>
                <a:cs typeface="Inter Bold" pitchFamily="34" charset="-120"/>
              </a:rPr>
              <a:t>3</a:t>
            </a:r>
            <a:endParaRPr lang="es-MX" sz="1875" noProof="0" dirty="0"/>
          </a:p>
        </p:txBody>
      </p:sp>
      <p:sp>
        <p:nvSpPr>
          <p:cNvPr id="25" name="Text 23"/>
          <p:cNvSpPr/>
          <p:nvPr/>
        </p:nvSpPr>
        <p:spPr>
          <a:xfrm>
            <a:off x="8599389" y="3613051"/>
            <a:ext cx="3026668" cy="505222"/>
          </a:xfrm>
          <a:prstGeom prst="rect">
            <a:avLst/>
          </a:prstGeom>
          <a:noFill/>
          <a:ln/>
        </p:spPr>
        <p:txBody>
          <a:bodyPr wrap="square" lIns="0" tIns="0" rIns="0" bIns="0" rtlCol="0" anchor="t"/>
          <a:lstStyle/>
          <a:p>
            <a:pPr>
              <a:lnSpc>
                <a:spcPts val="1958"/>
              </a:lnSpc>
            </a:pPr>
            <a:r>
              <a:rPr lang="es-MX" sz="1583" b="1" noProof="0" dirty="0">
                <a:solidFill>
                  <a:srgbClr val="272525"/>
                </a:solidFill>
                <a:ea typeface="Inter Bold" pitchFamily="34" charset="-122"/>
                <a:cs typeface="Inter Bold" pitchFamily="34" charset="-120"/>
              </a:rPr>
              <a:t>Comparación con otras Entidades</a:t>
            </a:r>
            <a:endParaRPr lang="es-MX" sz="1583" noProof="0" dirty="0"/>
          </a:p>
        </p:txBody>
      </p:sp>
      <p:sp>
        <p:nvSpPr>
          <p:cNvPr id="12" name="CuadroTexto 11">
            <a:extLst>
              <a:ext uri="{FF2B5EF4-FFF2-40B4-BE49-F238E27FC236}">
                <a16:creationId xmlns:a16="http://schemas.microsoft.com/office/drawing/2014/main" id="{5A2FB14A-A779-1C0E-54D7-0BDC9CB17608}"/>
              </a:ext>
            </a:extLst>
          </p:cNvPr>
          <p:cNvSpPr txBox="1"/>
          <p:nvPr/>
        </p:nvSpPr>
        <p:spPr>
          <a:xfrm>
            <a:off x="8255893" y="4215943"/>
            <a:ext cx="3026569" cy="121668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MX" sz="1250" dirty="0">
                <a:solidFill>
                  <a:srgbClr val="272525"/>
                </a:solidFill>
                <a:ea typeface="Inter" pitchFamily="34" charset="-122"/>
                <a:cs typeface="Inter" pitchFamily="34" charset="-120"/>
              </a:rPr>
              <a:t>Se sitúa en un grupo de alta participación junto a Coahuila y Veracruz.</a:t>
            </a:r>
            <a:endParaRPr lang="es-MX" sz="1250" dirty="0"/>
          </a:p>
          <a:p>
            <a:pPr marL="285750" indent="-285750" algn="just">
              <a:lnSpc>
                <a:spcPct val="150000"/>
              </a:lnSpc>
              <a:buFont typeface="Arial" panose="020B0604020202020204" pitchFamily="34" charset="0"/>
              <a:buChar char="•"/>
            </a:pPr>
            <a:endParaRPr lang="es-MX" sz="1250" dirty="0"/>
          </a:p>
        </p:txBody>
      </p:sp>
      <p:pic>
        <p:nvPicPr>
          <p:cNvPr id="22" name="Picture 2" descr="No photo description available.">
            <a:extLst>
              <a:ext uri="{FF2B5EF4-FFF2-40B4-BE49-F238E27FC236}">
                <a16:creationId xmlns:a16="http://schemas.microsoft.com/office/drawing/2014/main" id="{6DEC371F-220A-A0BD-00C0-63444C5E5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8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76784" y="483790"/>
            <a:ext cx="10892532" cy="400149"/>
          </a:xfrm>
          <a:prstGeom prst="rect">
            <a:avLst/>
          </a:prstGeom>
          <a:noFill/>
          <a:ln/>
        </p:spPr>
        <p:txBody>
          <a:bodyPr wrap="none" lIns="0" tIns="0" rIns="0" bIns="0" rtlCol="0" anchor="t"/>
          <a:lstStyle/>
          <a:p>
            <a:pPr algn="r">
              <a:lnSpc>
                <a:spcPts val="3125"/>
              </a:lnSpc>
            </a:pPr>
            <a:r>
              <a:rPr lang="es-MX" sz="2400" b="1" noProof="0" dirty="0">
                <a:solidFill>
                  <a:srgbClr val="000000"/>
                </a:solidFill>
                <a:ea typeface="Inter Bold" pitchFamily="34" charset="-122"/>
                <a:cs typeface="Inter Bold" pitchFamily="34" charset="-120"/>
              </a:rPr>
              <a:t>TRANSPARENCIA: EL SISTEMA “CANDIDATAS Y CANDIDATOS, CONÓCELES"</a:t>
            </a:r>
            <a:endParaRPr lang="es-MX" sz="2400" noProof="0" dirty="0"/>
          </a:p>
        </p:txBody>
      </p:sp>
      <p:sp>
        <p:nvSpPr>
          <p:cNvPr id="3" name="Shape 1"/>
          <p:cNvSpPr/>
          <p:nvPr/>
        </p:nvSpPr>
        <p:spPr>
          <a:xfrm>
            <a:off x="560189" y="1204019"/>
            <a:ext cx="5455742" cy="1522313"/>
          </a:xfrm>
          <a:prstGeom prst="roundRect">
            <a:avLst>
              <a:gd name="adj" fmla="val 6007"/>
            </a:avLst>
          </a:prstGeom>
          <a:solidFill>
            <a:srgbClr val="FFFFFF"/>
          </a:solidFill>
          <a:ln w="22860">
            <a:solidFill>
              <a:srgbClr val="C0C1D7"/>
            </a:solidFill>
            <a:prstDash val="solid"/>
          </a:ln>
        </p:spPr>
        <p:txBody>
          <a:bodyPr/>
          <a:lstStyle/>
          <a:p>
            <a:pPr algn="just"/>
            <a:endParaRPr lang="es-MX" noProof="0" dirty="0"/>
          </a:p>
        </p:txBody>
      </p:sp>
      <p:sp>
        <p:nvSpPr>
          <p:cNvPr id="4" name="Shape 2"/>
          <p:cNvSpPr/>
          <p:nvPr/>
        </p:nvSpPr>
        <p:spPr>
          <a:xfrm>
            <a:off x="541139" y="1204019"/>
            <a:ext cx="76200" cy="1522313"/>
          </a:xfrm>
          <a:prstGeom prst="roundRect">
            <a:avLst>
              <a:gd name="adj" fmla="val 88234"/>
            </a:avLst>
          </a:prstGeom>
          <a:solidFill>
            <a:srgbClr val="4950BC"/>
          </a:solidFill>
          <a:ln/>
        </p:spPr>
        <p:txBody>
          <a:bodyPr/>
          <a:lstStyle/>
          <a:p>
            <a:endParaRPr lang="es-MX" noProof="0" dirty="0"/>
          </a:p>
        </p:txBody>
      </p:sp>
      <p:sp>
        <p:nvSpPr>
          <p:cNvPr id="5" name="Text 3"/>
          <p:cNvSpPr/>
          <p:nvPr/>
        </p:nvSpPr>
        <p:spPr>
          <a:xfrm>
            <a:off x="796429" y="1383109"/>
            <a:ext cx="2617788" cy="300137"/>
          </a:xfrm>
          <a:prstGeom prst="rect">
            <a:avLst/>
          </a:prstGeom>
          <a:noFill/>
          <a:ln/>
        </p:spPr>
        <p:txBody>
          <a:bodyPr wrap="none" lIns="0" tIns="0" rIns="0" bIns="0" rtlCol="0" anchor="t"/>
          <a:lstStyle/>
          <a:p>
            <a:pPr>
              <a:lnSpc>
                <a:spcPts val="2333"/>
              </a:lnSpc>
            </a:pPr>
            <a:r>
              <a:rPr lang="es-MX" sz="1875" b="1" noProof="0" dirty="0">
                <a:solidFill>
                  <a:srgbClr val="272525"/>
                </a:solidFill>
                <a:ea typeface="Inter Bold" pitchFamily="34" charset="-122"/>
                <a:cs typeface="Inter Bold" pitchFamily="34" charset="-120"/>
              </a:rPr>
              <a:t>Pilar de Transparencia</a:t>
            </a:r>
            <a:endParaRPr lang="es-MX" sz="1875" noProof="0" dirty="0"/>
          </a:p>
        </p:txBody>
      </p:sp>
      <p:sp>
        <p:nvSpPr>
          <p:cNvPr id="6" name="Text 4"/>
          <p:cNvSpPr/>
          <p:nvPr/>
        </p:nvSpPr>
        <p:spPr>
          <a:xfrm>
            <a:off x="796429" y="1779290"/>
            <a:ext cx="5040412" cy="767953"/>
          </a:xfrm>
          <a:prstGeom prst="rect">
            <a:avLst/>
          </a:prstGeom>
          <a:noFill/>
          <a:ln/>
        </p:spPr>
        <p:txBody>
          <a:bodyPr wrap="square" lIns="0" tIns="0" rIns="0" bIns="0" rtlCol="0" anchor="t"/>
          <a:lstStyle/>
          <a:p>
            <a:pPr algn="just">
              <a:lnSpc>
                <a:spcPts val="2000"/>
              </a:lnSpc>
            </a:pPr>
            <a:r>
              <a:rPr lang="es-MX" sz="1250" noProof="0" dirty="0">
                <a:solidFill>
                  <a:srgbClr val="272525"/>
                </a:solidFill>
                <a:ea typeface="Inter" pitchFamily="34" charset="-122"/>
                <a:cs typeface="Inter" pitchFamily="34" charset="-120"/>
              </a:rPr>
              <a:t>Frente al desafío histórico de la baja participación en elecciones judiciales, Durango apostó firmemente por la </a:t>
            </a:r>
            <a:r>
              <a:rPr lang="es-MX" sz="1250" b="1" noProof="0" dirty="0">
                <a:solidFill>
                  <a:srgbClr val="272525"/>
                </a:solidFill>
                <a:ea typeface="Inter" pitchFamily="34" charset="-122"/>
                <a:cs typeface="Inter" pitchFamily="34" charset="-120"/>
              </a:rPr>
              <a:t>transparencia como herramienta democratizadora</a:t>
            </a:r>
            <a:r>
              <a:rPr lang="es-MX" sz="1250" noProof="0" dirty="0">
                <a:solidFill>
                  <a:srgbClr val="272525"/>
                </a:solidFill>
                <a:ea typeface="Inter" pitchFamily="34" charset="-122"/>
                <a:cs typeface="Inter" pitchFamily="34" charset="-120"/>
              </a:rPr>
              <a:t>.</a:t>
            </a:r>
            <a:endParaRPr lang="es-MX" sz="1250" noProof="0" dirty="0"/>
          </a:p>
        </p:txBody>
      </p:sp>
      <p:sp>
        <p:nvSpPr>
          <p:cNvPr id="7" name="Shape 5"/>
          <p:cNvSpPr/>
          <p:nvPr/>
        </p:nvSpPr>
        <p:spPr>
          <a:xfrm>
            <a:off x="6175970" y="1204019"/>
            <a:ext cx="5455841" cy="1522313"/>
          </a:xfrm>
          <a:prstGeom prst="roundRect">
            <a:avLst>
              <a:gd name="adj" fmla="val 6007"/>
            </a:avLst>
          </a:prstGeom>
          <a:solidFill>
            <a:srgbClr val="FFFFFF"/>
          </a:solidFill>
          <a:ln w="22860">
            <a:solidFill>
              <a:srgbClr val="C0C1D7"/>
            </a:solidFill>
            <a:prstDash val="solid"/>
          </a:ln>
        </p:spPr>
        <p:txBody>
          <a:bodyPr/>
          <a:lstStyle/>
          <a:p>
            <a:endParaRPr lang="es-MX" noProof="0" dirty="0"/>
          </a:p>
        </p:txBody>
      </p:sp>
      <p:sp>
        <p:nvSpPr>
          <p:cNvPr id="8" name="Shape 6"/>
          <p:cNvSpPr/>
          <p:nvPr/>
        </p:nvSpPr>
        <p:spPr>
          <a:xfrm>
            <a:off x="6156920" y="1204019"/>
            <a:ext cx="76200" cy="1522313"/>
          </a:xfrm>
          <a:prstGeom prst="roundRect">
            <a:avLst>
              <a:gd name="adj" fmla="val 88234"/>
            </a:avLst>
          </a:prstGeom>
          <a:solidFill>
            <a:srgbClr val="4950BC"/>
          </a:solidFill>
          <a:ln/>
        </p:spPr>
        <p:txBody>
          <a:bodyPr/>
          <a:lstStyle/>
          <a:p>
            <a:endParaRPr lang="es-MX" noProof="0" dirty="0"/>
          </a:p>
        </p:txBody>
      </p:sp>
      <p:sp>
        <p:nvSpPr>
          <p:cNvPr id="9" name="Text 7"/>
          <p:cNvSpPr/>
          <p:nvPr/>
        </p:nvSpPr>
        <p:spPr>
          <a:xfrm>
            <a:off x="6412210" y="1383109"/>
            <a:ext cx="2401193" cy="300137"/>
          </a:xfrm>
          <a:prstGeom prst="rect">
            <a:avLst/>
          </a:prstGeom>
          <a:noFill/>
          <a:ln/>
        </p:spPr>
        <p:txBody>
          <a:bodyPr wrap="none" lIns="0" tIns="0" rIns="0" bIns="0" rtlCol="0" anchor="t"/>
          <a:lstStyle/>
          <a:p>
            <a:pPr>
              <a:lnSpc>
                <a:spcPts val="2333"/>
              </a:lnSpc>
            </a:pPr>
            <a:r>
              <a:rPr lang="es-MX" sz="1875" b="1" noProof="0" dirty="0">
                <a:solidFill>
                  <a:srgbClr val="272525"/>
                </a:solidFill>
                <a:latin typeface="Inter Bold" pitchFamily="34" charset="0"/>
                <a:ea typeface="Inter Bold" pitchFamily="34" charset="-122"/>
                <a:cs typeface="Inter Bold" pitchFamily="34" charset="-120"/>
              </a:rPr>
              <a:t>Mecanismo </a:t>
            </a:r>
            <a:r>
              <a:rPr lang="es-MX" sz="1875" b="1" noProof="0" dirty="0">
                <a:solidFill>
                  <a:srgbClr val="272525"/>
                </a:solidFill>
                <a:ea typeface="Inter Bold" pitchFamily="34" charset="-122"/>
                <a:cs typeface="Inter Bold" pitchFamily="34" charset="-120"/>
              </a:rPr>
              <a:t>Clave</a:t>
            </a:r>
            <a:endParaRPr lang="es-MX" sz="1875" noProof="0" dirty="0"/>
          </a:p>
        </p:txBody>
      </p:sp>
      <p:sp>
        <p:nvSpPr>
          <p:cNvPr id="10" name="Text 8"/>
          <p:cNvSpPr/>
          <p:nvPr/>
        </p:nvSpPr>
        <p:spPr>
          <a:xfrm>
            <a:off x="6412210" y="1779291"/>
            <a:ext cx="5040511" cy="511969"/>
          </a:xfrm>
          <a:prstGeom prst="rect">
            <a:avLst/>
          </a:prstGeom>
          <a:noFill/>
          <a:ln/>
        </p:spPr>
        <p:txBody>
          <a:bodyPr wrap="square" lIns="0" tIns="0" rIns="0" bIns="0" rtlCol="0" anchor="t"/>
          <a:lstStyle/>
          <a:p>
            <a:pPr>
              <a:lnSpc>
                <a:spcPts val="2000"/>
              </a:lnSpc>
            </a:pPr>
            <a:r>
              <a:rPr lang="es-MX" sz="1250" noProof="0" dirty="0"/>
              <a:t>El Sistema </a:t>
            </a:r>
            <a:r>
              <a:rPr lang="es-MX" sz="1250" b="1" noProof="0" dirty="0"/>
              <a:t>"Candidatas y Candidatos: Conóceles" </a:t>
            </a:r>
            <a:r>
              <a:rPr lang="es-MX" sz="1250" noProof="0" dirty="0"/>
              <a:t>se consolidó como una de las mayores fortalezas del proceso electoral judicial.</a:t>
            </a:r>
          </a:p>
          <a:p>
            <a:pPr>
              <a:lnSpc>
                <a:spcPts val="2000"/>
              </a:lnSpc>
            </a:pPr>
            <a:endParaRPr lang="es-MX" sz="1250" noProof="0" dirty="0"/>
          </a:p>
        </p:txBody>
      </p:sp>
      <p:sp>
        <p:nvSpPr>
          <p:cNvPr id="11" name="Shape 9"/>
          <p:cNvSpPr/>
          <p:nvPr/>
        </p:nvSpPr>
        <p:spPr>
          <a:xfrm>
            <a:off x="560189" y="2986420"/>
            <a:ext cx="11071622" cy="26293"/>
          </a:xfrm>
          <a:prstGeom prst="rect">
            <a:avLst/>
          </a:prstGeom>
          <a:solidFill>
            <a:srgbClr val="272525">
              <a:alpha val="50000"/>
            </a:srgbClr>
          </a:solidFill>
          <a:ln/>
        </p:spPr>
        <p:txBody>
          <a:bodyPr/>
          <a:lstStyle/>
          <a:p>
            <a:endParaRPr lang="es-MX" noProof="0" dirty="0"/>
          </a:p>
        </p:txBody>
      </p:sp>
      <p:sp>
        <p:nvSpPr>
          <p:cNvPr id="12" name="Text 10"/>
          <p:cNvSpPr/>
          <p:nvPr/>
        </p:nvSpPr>
        <p:spPr>
          <a:xfrm>
            <a:off x="560190" y="3252787"/>
            <a:ext cx="2661146" cy="300137"/>
          </a:xfrm>
          <a:prstGeom prst="rect">
            <a:avLst/>
          </a:prstGeom>
          <a:noFill/>
          <a:ln/>
        </p:spPr>
        <p:txBody>
          <a:bodyPr wrap="none" lIns="0" tIns="0" rIns="0" bIns="0" rtlCol="0" anchor="t"/>
          <a:lstStyle/>
          <a:p>
            <a:pPr>
              <a:lnSpc>
                <a:spcPts val="2333"/>
              </a:lnSpc>
            </a:pPr>
            <a:r>
              <a:rPr lang="es-MX" sz="1875" b="1" noProof="0" dirty="0">
                <a:solidFill>
                  <a:srgbClr val="000000"/>
                </a:solidFill>
                <a:ea typeface="Inter Bold" pitchFamily="34" charset="-122"/>
                <a:cs typeface="Inter Bold" pitchFamily="34" charset="-120"/>
              </a:rPr>
              <a:t>Beneficios del Sistema</a:t>
            </a:r>
            <a:endParaRPr lang="es-MX" sz="1875" noProof="0" dirty="0"/>
          </a:p>
        </p:txBody>
      </p:sp>
      <p:pic>
        <p:nvPicPr>
          <p:cNvPr id="13" name="Image 0" descr="preencoded.png"/>
          <p:cNvPicPr>
            <a:picLocks noChangeAspect="1"/>
          </p:cNvPicPr>
          <p:nvPr/>
        </p:nvPicPr>
        <p:blipFill>
          <a:blip r:embed="rId3"/>
          <a:stretch>
            <a:fillRect/>
          </a:stretch>
        </p:blipFill>
        <p:spPr>
          <a:xfrm>
            <a:off x="560190" y="3793034"/>
            <a:ext cx="400149" cy="400149"/>
          </a:xfrm>
          <a:prstGeom prst="rect">
            <a:avLst/>
          </a:prstGeom>
        </p:spPr>
      </p:pic>
      <p:sp>
        <p:nvSpPr>
          <p:cNvPr id="14" name="Text 11"/>
          <p:cNvSpPr/>
          <p:nvPr/>
        </p:nvSpPr>
        <p:spPr>
          <a:xfrm>
            <a:off x="1160363" y="3887986"/>
            <a:ext cx="2170807" cy="250131"/>
          </a:xfrm>
          <a:prstGeom prst="rect">
            <a:avLst/>
          </a:prstGeom>
          <a:noFill/>
          <a:ln/>
        </p:spPr>
        <p:txBody>
          <a:bodyPr wrap="none" lIns="0" tIns="0" rIns="0" bIns="0" rtlCol="0" anchor="t"/>
          <a:lstStyle/>
          <a:p>
            <a:pPr>
              <a:lnSpc>
                <a:spcPts val="1958"/>
              </a:lnSpc>
            </a:pPr>
            <a:r>
              <a:rPr lang="es-MX" sz="1542" b="1" noProof="0" dirty="0">
                <a:solidFill>
                  <a:srgbClr val="272525"/>
                </a:solidFill>
                <a:ea typeface="Inter Bold" pitchFamily="34" charset="-122"/>
                <a:cs typeface="Inter Bold" pitchFamily="34" charset="-120"/>
              </a:rPr>
              <a:t>Acceso a Trayectorias</a:t>
            </a:r>
            <a:endParaRPr lang="es-MX" sz="1542" noProof="0" dirty="0"/>
          </a:p>
        </p:txBody>
      </p:sp>
      <p:pic>
        <p:nvPicPr>
          <p:cNvPr id="16" name="Image 1" descr="preencoded.png"/>
          <p:cNvPicPr>
            <a:picLocks noChangeAspect="1"/>
          </p:cNvPicPr>
          <p:nvPr/>
        </p:nvPicPr>
        <p:blipFill>
          <a:blip r:embed="rId4"/>
          <a:stretch>
            <a:fillRect/>
          </a:stretch>
        </p:blipFill>
        <p:spPr>
          <a:xfrm>
            <a:off x="4317406" y="3793034"/>
            <a:ext cx="400149" cy="400149"/>
          </a:xfrm>
          <a:prstGeom prst="rect">
            <a:avLst/>
          </a:prstGeom>
        </p:spPr>
      </p:pic>
      <p:sp>
        <p:nvSpPr>
          <p:cNvPr id="17" name="Text 13"/>
          <p:cNvSpPr/>
          <p:nvPr/>
        </p:nvSpPr>
        <p:spPr>
          <a:xfrm>
            <a:off x="4917579" y="3887986"/>
            <a:ext cx="2610942" cy="250131"/>
          </a:xfrm>
          <a:prstGeom prst="rect">
            <a:avLst/>
          </a:prstGeom>
          <a:noFill/>
          <a:ln/>
        </p:spPr>
        <p:txBody>
          <a:bodyPr wrap="none" lIns="0" tIns="0" rIns="0" bIns="0" rtlCol="0" anchor="t"/>
          <a:lstStyle/>
          <a:p>
            <a:pPr>
              <a:lnSpc>
                <a:spcPts val="1958"/>
              </a:lnSpc>
            </a:pPr>
            <a:r>
              <a:rPr lang="es-MX" sz="1542" b="1" noProof="0" dirty="0">
                <a:solidFill>
                  <a:srgbClr val="272525"/>
                </a:solidFill>
                <a:ea typeface="Inter Bold" pitchFamily="34" charset="-122"/>
                <a:cs typeface="Inter Bold" pitchFamily="34" charset="-120"/>
              </a:rPr>
              <a:t>Superación</a:t>
            </a:r>
            <a:r>
              <a:rPr lang="es-MX" sz="1542" b="1" noProof="0" dirty="0">
                <a:solidFill>
                  <a:srgbClr val="272525"/>
                </a:solidFill>
                <a:latin typeface="Inter Bold" pitchFamily="34" charset="0"/>
                <a:ea typeface="Inter Bold" pitchFamily="34" charset="-122"/>
                <a:cs typeface="Inter Bold" pitchFamily="34" charset="-120"/>
              </a:rPr>
              <a:t> de la Opacidad</a:t>
            </a:r>
            <a:endParaRPr lang="es-MX" sz="1542" noProof="0" dirty="0"/>
          </a:p>
        </p:txBody>
      </p:sp>
      <p:sp>
        <p:nvSpPr>
          <p:cNvPr id="18" name="Text 14"/>
          <p:cNvSpPr/>
          <p:nvPr/>
        </p:nvSpPr>
        <p:spPr>
          <a:xfrm>
            <a:off x="4917579" y="4234160"/>
            <a:ext cx="2957017" cy="1023938"/>
          </a:xfrm>
          <a:prstGeom prst="rect">
            <a:avLst/>
          </a:prstGeom>
          <a:noFill/>
          <a:ln/>
        </p:spPr>
        <p:txBody>
          <a:bodyPr wrap="square" lIns="0" tIns="0" rIns="0" bIns="0" rtlCol="0" anchor="t"/>
          <a:lstStyle/>
          <a:p>
            <a:pPr>
              <a:lnSpc>
                <a:spcPts val="2000"/>
              </a:lnSpc>
            </a:pPr>
            <a:endParaRPr lang="es-MX" sz="1200" noProof="0" dirty="0"/>
          </a:p>
        </p:txBody>
      </p:sp>
      <p:pic>
        <p:nvPicPr>
          <p:cNvPr id="19" name="Image 2" descr="preencoded.png"/>
          <p:cNvPicPr>
            <a:picLocks noChangeAspect="1"/>
          </p:cNvPicPr>
          <p:nvPr/>
        </p:nvPicPr>
        <p:blipFill>
          <a:blip r:embed="rId5"/>
          <a:stretch>
            <a:fillRect/>
          </a:stretch>
        </p:blipFill>
        <p:spPr>
          <a:xfrm>
            <a:off x="8074621" y="3793034"/>
            <a:ext cx="400149" cy="400149"/>
          </a:xfrm>
          <a:prstGeom prst="rect">
            <a:avLst/>
          </a:prstGeom>
        </p:spPr>
      </p:pic>
      <p:sp>
        <p:nvSpPr>
          <p:cNvPr id="20" name="Text 15"/>
          <p:cNvSpPr/>
          <p:nvPr/>
        </p:nvSpPr>
        <p:spPr>
          <a:xfrm>
            <a:off x="8674795" y="3887986"/>
            <a:ext cx="2000944" cy="250131"/>
          </a:xfrm>
          <a:prstGeom prst="rect">
            <a:avLst/>
          </a:prstGeom>
          <a:noFill/>
          <a:ln/>
        </p:spPr>
        <p:txBody>
          <a:bodyPr wrap="none" lIns="0" tIns="0" rIns="0" bIns="0" rtlCol="0" anchor="t"/>
          <a:lstStyle/>
          <a:p>
            <a:pPr>
              <a:lnSpc>
                <a:spcPts val="1958"/>
              </a:lnSpc>
            </a:pPr>
            <a:r>
              <a:rPr lang="es-MX" sz="1542" b="1" noProof="0" dirty="0">
                <a:solidFill>
                  <a:srgbClr val="272525"/>
                </a:solidFill>
                <a:ea typeface="Inter Bold" pitchFamily="34" charset="-122"/>
                <a:cs typeface="Inter Bold" pitchFamily="34" charset="-120"/>
              </a:rPr>
              <a:t>Decisión Informada</a:t>
            </a:r>
            <a:endParaRPr lang="es-MX" sz="1542" noProof="0" dirty="0"/>
          </a:p>
        </p:txBody>
      </p:sp>
      <p:sp>
        <p:nvSpPr>
          <p:cNvPr id="22" name="Shape 17"/>
          <p:cNvSpPr/>
          <p:nvPr/>
        </p:nvSpPr>
        <p:spPr>
          <a:xfrm>
            <a:off x="560189" y="5438180"/>
            <a:ext cx="11071622" cy="936030"/>
          </a:xfrm>
          <a:prstGeom prst="roundRect">
            <a:avLst>
              <a:gd name="adj" fmla="val 7183"/>
            </a:avLst>
          </a:prstGeom>
          <a:solidFill>
            <a:schemeClr val="accent1">
              <a:lumMod val="20000"/>
              <a:lumOff val="80000"/>
            </a:schemeClr>
          </a:solidFill>
          <a:ln/>
        </p:spPr>
        <p:txBody>
          <a:bodyPr/>
          <a:lstStyle/>
          <a:p>
            <a:endParaRPr lang="es-MX" noProof="0" dirty="0"/>
          </a:p>
        </p:txBody>
      </p:sp>
      <p:pic>
        <p:nvPicPr>
          <p:cNvPr id="23" name="Image 3" descr="preencoded.png"/>
          <p:cNvPicPr>
            <a:picLocks noChangeAspect="1"/>
          </p:cNvPicPr>
          <p:nvPr/>
        </p:nvPicPr>
        <p:blipFill>
          <a:blip r:embed="rId6"/>
          <a:stretch>
            <a:fillRect/>
          </a:stretch>
        </p:blipFill>
        <p:spPr>
          <a:xfrm>
            <a:off x="720229" y="5682258"/>
            <a:ext cx="200025" cy="160040"/>
          </a:xfrm>
          <a:prstGeom prst="rect">
            <a:avLst/>
          </a:prstGeom>
        </p:spPr>
      </p:pic>
      <p:sp>
        <p:nvSpPr>
          <p:cNvPr id="24" name="Text 18"/>
          <p:cNvSpPr/>
          <p:nvPr/>
        </p:nvSpPr>
        <p:spPr>
          <a:xfrm>
            <a:off x="1080294" y="5638206"/>
            <a:ext cx="10391478" cy="511969"/>
          </a:xfrm>
          <a:prstGeom prst="rect">
            <a:avLst/>
          </a:prstGeom>
          <a:noFill/>
          <a:ln/>
        </p:spPr>
        <p:txBody>
          <a:bodyPr wrap="square" lIns="0" tIns="0" rIns="0" bIns="0" rtlCol="0" anchor="t"/>
          <a:lstStyle/>
          <a:p>
            <a:pPr>
              <a:lnSpc>
                <a:spcPts val="2000"/>
              </a:lnSpc>
            </a:pPr>
            <a:r>
              <a:rPr lang="es-MX" sz="1250" b="1" noProof="0" dirty="0">
                <a:solidFill>
                  <a:srgbClr val="000000"/>
                </a:solidFill>
                <a:ea typeface="Inter" pitchFamily="34" charset="-122"/>
                <a:cs typeface="Inter" pitchFamily="34" charset="-120"/>
              </a:rPr>
              <a:t>Impacto:</a:t>
            </a:r>
            <a:r>
              <a:rPr lang="es-MX" sz="1250" noProof="0" dirty="0">
                <a:solidFill>
                  <a:srgbClr val="000000"/>
                </a:solidFill>
                <a:ea typeface="Inter" pitchFamily="34" charset="-122"/>
                <a:cs typeface="Inter" pitchFamily="34" charset="-120"/>
              </a:rPr>
              <a:t> El sistema contribuyó significativamente a la legitimidad final de las personas electas, cuyo historial fue público y auditable por cualquier ciudadano.</a:t>
            </a:r>
            <a:endParaRPr lang="es-MX" sz="1250" noProof="0" dirty="0"/>
          </a:p>
        </p:txBody>
      </p:sp>
      <p:sp>
        <p:nvSpPr>
          <p:cNvPr id="26" name="CuadroTexto 25">
            <a:extLst>
              <a:ext uri="{FF2B5EF4-FFF2-40B4-BE49-F238E27FC236}">
                <a16:creationId xmlns:a16="http://schemas.microsoft.com/office/drawing/2014/main" id="{CF7866D7-F1AC-2898-4EB6-E5CCA97FA47F}"/>
              </a:ext>
            </a:extLst>
          </p:cNvPr>
          <p:cNvSpPr txBox="1"/>
          <p:nvPr/>
        </p:nvSpPr>
        <p:spPr>
          <a:xfrm>
            <a:off x="4374991" y="4220461"/>
            <a:ext cx="3281879" cy="894732"/>
          </a:xfrm>
          <a:prstGeom prst="rect">
            <a:avLst/>
          </a:prstGeom>
          <a:noFill/>
        </p:spPr>
        <p:txBody>
          <a:bodyPr wrap="square" rtlCol="0">
            <a:spAutoFit/>
          </a:bodyPr>
          <a:lstStyle/>
          <a:p>
            <a:pPr algn="just">
              <a:lnSpc>
                <a:spcPct val="150000"/>
              </a:lnSpc>
            </a:pPr>
            <a:r>
              <a:rPr lang="es-MX" sz="1200" dirty="0"/>
              <a:t>Herramienta esencial para superar la </a:t>
            </a:r>
            <a:r>
              <a:rPr lang="es-MX" sz="1200" b="1" dirty="0"/>
              <a:t>opacidad</a:t>
            </a:r>
            <a:r>
              <a:rPr lang="es-MX" sz="1200" dirty="0"/>
              <a:t> tradicional que ha caracterizado históricamente al Poder Judicial.</a:t>
            </a:r>
          </a:p>
        </p:txBody>
      </p:sp>
      <p:sp>
        <p:nvSpPr>
          <p:cNvPr id="27" name="CuadroTexto 26">
            <a:extLst>
              <a:ext uri="{FF2B5EF4-FFF2-40B4-BE49-F238E27FC236}">
                <a16:creationId xmlns:a16="http://schemas.microsoft.com/office/drawing/2014/main" id="{C01A4C34-9AC9-FE5B-B7CD-6E9EF3C98F8C}"/>
              </a:ext>
            </a:extLst>
          </p:cNvPr>
          <p:cNvSpPr txBox="1"/>
          <p:nvPr/>
        </p:nvSpPr>
        <p:spPr>
          <a:xfrm>
            <a:off x="8274695" y="4153962"/>
            <a:ext cx="2756942" cy="894732"/>
          </a:xfrm>
          <a:prstGeom prst="rect">
            <a:avLst/>
          </a:prstGeom>
          <a:noFill/>
        </p:spPr>
        <p:txBody>
          <a:bodyPr wrap="square" rtlCol="0">
            <a:spAutoFit/>
          </a:bodyPr>
          <a:lstStyle/>
          <a:p>
            <a:pPr algn="just">
              <a:lnSpc>
                <a:spcPct val="150000"/>
              </a:lnSpc>
            </a:pPr>
            <a:r>
              <a:rPr lang="es-MX" sz="1200" dirty="0">
                <a:solidFill>
                  <a:srgbClr val="272525"/>
                </a:solidFill>
                <a:ea typeface="Inter" pitchFamily="34" charset="-122"/>
                <a:cs typeface="Inter" pitchFamily="34" charset="-120"/>
              </a:rPr>
              <a:t>La ciudadanía pudo tomar una </a:t>
            </a:r>
            <a:r>
              <a:rPr lang="es-MX" sz="1200" b="1" dirty="0">
                <a:solidFill>
                  <a:srgbClr val="272525"/>
                </a:solidFill>
                <a:ea typeface="Inter" pitchFamily="34" charset="-122"/>
                <a:cs typeface="Inter" pitchFamily="34" charset="-120"/>
              </a:rPr>
              <a:t>decisión fundamentada</a:t>
            </a:r>
            <a:r>
              <a:rPr lang="es-MX" sz="1200" dirty="0">
                <a:solidFill>
                  <a:srgbClr val="272525"/>
                </a:solidFill>
                <a:ea typeface="Inter" pitchFamily="34" charset="-122"/>
                <a:cs typeface="Inter" pitchFamily="34" charset="-120"/>
              </a:rPr>
              <a:t> basada en la idoneidad técnica y experiencia demostrable.</a:t>
            </a:r>
            <a:endParaRPr lang="es-MX" sz="1200" dirty="0"/>
          </a:p>
        </p:txBody>
      </p:sp>
      <p:sp>
        <p:nvSpPr>
          <p:cNvPr id="15" name="CuadroTexto 14">
            <a:extLst>
              <a:ext uri="{FF2B5EF4-FFF2-40B4-BE49-F238E27FC236}">
                <a16:creationId xmlns:a16="http://schemas.microsoft.com/office/drawing/2014/main" id="{6F8245F8-6A0E-2C40-5E7F-B7F271B1B75A}"/>
              </a:ext>
            </a:extLst>
          </p:cNvPr>
          <p:cNvSpPr txBox="1"/>
          <p:nvPr/>
        </p:nvSpPr>
        <p:spPr>
          <a:xfrm>
            <a:off x="905292" y="4269670"/>
            <a:ext cx="2957017" cy="894732"/>
          </a:xfrm>
          <a:prstGeom prst="rect">
            <a:avLst/>
          </a:prstGeom>
          <a:noFill/>
        </p:spPr>
        <p:txBody>
          <a:bodyPr wrap="square" rtlCol="0">
            <a:spAutoFit/>
          </a:bodyPr>
          <a:lstStyle/>
          <a:p>
            <a:pPr algn="just">
              <a:lnSpc>
                <a:spcPct val="150000"/>
              </a:lnSpc>
            </a:pPr>
            <a:r>
              <a:rPr lang="es-MX" sz="1200" dirty="0"/>
              <a:t>Permitió consultar la </a:t>
            </a:r>
            <a:r>
              <a:rPr lang="es-MX" sz="1200" b="1" dirty="0"/>
              <a:t>trayectoria profesional, académica y jurídica</a:t>
            </a:r>
            <a:r>
              <a:rPr lang="es-MX" sz="1200" dirty="0"/>
              <a:t> de los 49 aspirantes de manera sencilla y comparativa.</a:t>
            </a:r>
          </a:p>
        </p:txBody>
      </p:sp>
      <p:pic>
        <p:nvPicPr>
          <p:cNvPr id="21" name="Picture 2" descr="No photo description available.">
            <a:extLst>
              <a:ext uri="{FF2B5EF4-FFF2-40B4-BE49-F238E27FC236}">
                <a16:creationId xmlns:a16="http://schemas.microsoft.com/office/drawing/2014/main" id="{AE9D4C3E-9590-910B-106D-85AFBFB97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00E1D3-B3F9-8E33-4F59-E32F9CCCEF26}"/>
              </a:ext>
            </a:extLst>
          </p:cNvPr>
          <p:cNvSpPr txBox="1"/>
          <p:nvPr/>
        </p:nvSpPr>
        <p:spPr>
          <a:xfrm>
            <a:off x="1899820" y="381740"/>
            <a:ext cx="9552373" cy="830997"/>
          </a:xfrm>
          <a:prstGeom prst="rect">
            <a:avLst/>
          </a:prstGeom>
          <a:noFill/>
        </p:spPr>
        <p:txBody>
          <a:bodyPr wrap="square" rtlCol="0">
            <a:spAutoFit/>
          </a:bodyPr>
          <a:lstStyle/>
          <a:p>
            <a:pPr algn="ctr"/>
            <a:r>
              <a:rPr lang="es-MX" sz="2400" b="1" dirty="0"/>
              <a:t>ACCIONES CLAVE PARA PROMOVER LA PARTICIPACIÓN ACTIVA DE LA CIUDADANÍA</a:t>
            </a:r>
          </a:p>
        </p:txBody>
      </p:sp>
      <p:sp>
        <p:nvSpPr>
          <p:cNvPr id="4" name="CuadroTexto 3">
            <a:extLst>
              <a:ext uri="{FF2B5EF4-FFF2-40B4-BE49-F238E27FC236}">
                <a16:creationId xmlns:a16="http://schemas.microsoft.com/office/drawing/2014/main" id="{72F92988-3BAE-534D-0F40-3D3C868863BA}"/>
              </a:ext>
            </a:extLst>
          </p:cNvPr>
          <p:cNvSpPr txBox="1"/>
          <p:nvPr/>
        </p:nvSpPr>
        <p:spPr>
          <a:xfrm>
            <a:off x="827841" y="2193615"/>
            <a:ext cx="4791723" cy="3170099"/>
          </a:xfrm>
          <a:prstGeom prst="rect">
            <a:avLst/>
          </a:prstGeom>
          <a:noFill/>
        </p:spPr>
        <p:txBody>
          <a:bodyPr wrap="square">
            <a:spAutoFit/>
          </a:bodyPr>
          <a:lstStyle/>
          <a:p>
            <a:pPr algn="just">
              <a:buNone/>
            </a:pPr>
            <a:r>
              <a:rPr lang="es-MX" sz="2000" dirty="0"/>
              <a:t>El IEPC Durango implementó estrategias innovadoras para promover la participación ciudadana informada y el ejercicio pleno de los derechos político-electorales. </a:t>
            </a:r>
          </a:p>
          <a:p>
            <a:pPr algn="just">
              <a:buNone/>
            </a:pPr>
            <a:endParaRPr lang="es-MX" sz="2000" dirty="0"/>
          </a:p>
          <a:p>
            <a:pPr algn="just">
              <a:buNone/>
            </a:pPr>
            <a:r>
              <a:rPr lang="es-MX" sz="2000" dirty="0"/>
              <a:t>A través de la educación cívica, alianzas estratégicas y acciones inclusivas, buscamos construir una cultura democrática sólida que involucre a todos los sectores de la sociedad duranguense.</a:t>
            </a:r>
          </a:p>
        </p:txBody>
      </p:sp>
      <p:pic>
        <p:nvPicPr>
          <p:cNvPr id="5" name="Picture 2" descr="No photo description available.">
            <a:extLst>
              <a:ext uri="{FF2B5EF4-FFF2-40B4-BE49-F238E27FC236}">
                <a16:creationId xmlns:a16="http://schemas.microsoft.com/office/drawing/2014/main" id="{EC3EB85C-024C-E336-A40D-DC83F8234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C7D387C3-972C-8E86-564F-64B53EEE8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438" y="1469944"/>
            <a:ext cx="4727452" cy="4617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4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76064" y="501948"/>
            <a:ext cx="10362605" cy="387251"/>
          </a:xfrm>
          <a:prstGeom prst="rect">
            <a:avLst/>
          </a:prstGeom>
          <a:noFill/>
          <a:ln/>
        </p:spPr>
        <p:txBody>
          <a:bodyPr wrap="none" lIns="0" tIns="0" rIns="0" bIns="0" rtlCol="0" anchor="t"/>
          <a:lstStyle/>
          <a:p>
            <a:pPr algn="ctr">
              <a:lnSpc>
                <a:spcPts val="3042"/>
              </a:lnSpc>
            </a:pPr>
            <a:r>
              <a:rPr lang="en-US" sz="2400" b="1" dirty="0">
                <a:solidFill>
                  <a:srgbClr val="051D3A"/>
                </a:solidFill>
                <a:ea typeface="Funnel Display" pitchFamily="34" charset="-122"/>
                <a:cs typeface="Funnel Display" pitchFamily="34" charset="-120"/>
              </a:rPr>
              <a:t>FORMACIÓN Y EDUCACIÓN ELECTORAL</a:t>
            </a:r>
            <a:endParaRPr lang="en-US" sz="2400" b="1" dirty="0"/>
          </a:p>
        </p:txBody>
      </p:sp>
      <p:sp>
        <p:nvSpPr>
          <p:cNvPr id="3" name="Text 1"/>
          <p:cNvSpPr/>
          <p:nvPr/>
        </p:nvSpPr>
        <p:spPr>
          <a:xfrm>
            <a:off x="576064" y="1218307"/>
            <a:ext cx="11039872" cy="526653"/>
          </a:xfrm>
          <a:prstGeom prst="rect">
            <a:avLst/>
          </a:prstGeom>
          <a:noFill/>
          <a:ln/>
        </p:spPr>
        <p:txBody>
          <a:bodyPr wrap="square" lIns="0" tIns="0" rIns="0" bIns="0" rtlCol="0" anchor="t"/>
          <a:lstStyle/>
          <a:p>
            <a:pPr algn="ctr">
              <a:lnSpc>
                <a:spcPts val="2042"/>
              </a:lnSpc>
            </a:pPr>
            <a:r>
              <a:rPr lang="en-US" sz="1292" dirty="0">
                <a:solidFill>
                  <a:srgbClr val="2B3541"/>
                </a:solidFill>
                <a:ea typeface="Funnel Sans" pitchFamily="34" charset="-122"/>
                <a:cs typeface="Funnel Sans" pitchFamily="34" charset="-120"/>
              </a:rPr>
              <a:t>Nuestro compromiso es crear una ciudadanía preparada y consciente de sus derechos y obligaciones electorales mediante múltiples canales de formación.</a:t>
            </a:r>
            <a:endParaRPr lang="en-US" sz="1292" dirty="0"/>
          </a:p>
        </p:txBody>
      </p:sp>
      <p:sp>
        <p:nvSpPr>
          <p:cNvPr id="4" name="Shape 2"/>
          <p:cNvSpPr/>
          <p:nvPr/>
        </p:nvSpPr>
        <p:spPr>
          <a:xfrm>
            <a:off x="576064" y="1930103"/>
            <a:ext cx="5437683" cy="2130723"/>
          </a:xfrm>
          <a:prstGeom prst="roundRect">
            <a:avLst>
              <a:gd name="adj" fmla="val 3245"/>
            </a:avLst>
          </a:prstGeom>
          <a:solidFill>
            <a:srgbClr val="FAF5EB"/>
          </a:solidFill>
          <a:ln w="7620">
            <a:solidFill>
              <a:srgbClr val="D5CDBE"/>
            </a:solidFill>
            <a:prstDash val="solid"/>
          </a:ln>
        </p:spPr>
      </p:sp>
      <p:sp>
        <p:nvSpPr>
          <p:cNvPr id="5" name="Shape 3"/>
          <p:cNvSpPr/>
          <p:nvPr/>
        </p:nvSpPr>
        <p:spPr>
          <a:xfrm>
            <a:off x="746919" y="2100957"/>
            <a:ext cx="493713" cy="493713"/>
          </a:xfrm>
          <a:prstGeom prst="roundRect">
            <a:avLst>
              <a:gd name="adj" fmla="val 15432540"/>
            </a:avLst>
          </a:prstGeom>
          <a:solidFill>
            <a:schemeClr val="accent1">
              <a:lumMod val="20000"/>
              <a:lumOff val="80000"/>
            </a:schemeClr>
          </a:solidFill>
          <a:ln/>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650" y="2236689"/>
            <a:ext cx="222151" cy="222151"/>
          </a:xfrm>
          <a:prstGeom prst="rect">
            <a:avLst/>
          </a:prstGeom>
        </p:spPr>
      </p:pic>
      <p:sp>
        <p:nvSpPr>
          <p:cNvPr id="7" name="Text 4"/>
          <p:cNvSpPr/>
          <p:nvPr/>
        </p:nvSpPr>
        <p:spPr>
          <a:xfrm>
            <a:off x="746919" y="2759175"/>
            <a:ext cx="1936453" cy="242094"/>
          </a:xfrm>
          <a:prstGeom prst="rect">
            <a:avLst/>
          </a:prstGeom>
          <a:noFill/>
          <a:ln/>
        </p:spPr>
        <p:txBody>
          <a:bodyPr wrap="none" lIns="0" tIns="0" rIns="0" bIns="0" rtlCol="0" anchor="t"/>
          <a:lstStyle/>
          <a:p>
            <a:pPr>
              <a:lnSpc>
                <a:spcPts val="1875"/>
              </a:lnSpc>
            </a:pPr>
            <a:r>
              <a:rPr lang="en-US" sz="1600" b="1" dirty="0">
                <a:solidFill>
                  <a:srgbClr val="2B3541"/>
                </a:solidFill>
                <a:ea typeface="Funnel Display" pitchFamily="34" charset="-122"/>
                <a:cs typeface="Funnel Display" pitchFamily="34" charset="-120"/>
              </a:rPr>
              <a:t>Curso Virtual Masivo</a:t>
            </a:r>
            <a:endParaRPr lang="en-US" sz="1600" b="1" dirty="0"/>
          </a:p>
        </p:txBody>
      </p:sp>
      <p:sp>
        <p:nvSpPr>
          <p:cNvPr id="8" name="Text 5"/>
          <p:cNvSpPr/>
          <p:nvPr/>
        </p:nvSpPr>
        <p:spPr>
          <a:xfrm>
            <a:off x="746919" y="3099991"/>
            <a:ext cx="5095974" cy="789980"/>
          </a:xfrm>
          <a:prstGeom prst="rect">
            <a:avLst/>
          </a:prstGeom>
          <a:noFill/>
          <a:ln/>
        </p:spPr>
        <p:txBody>
          <a:bodyPr wrap="square" lIns="0" tIns="0" rIns="0" bIns="0" rtlCol="0" anchor="t"/>
          <a:lstStyle/>
          <a:p>
            <a:pPr algn="just">
              <a:lnSpc>
                <a:spcPts val="2042"/>
              </a:lnSpc>
            </a:pPr>
            <a:r>
              <a:rPr lang="en-US" sz="1400" dirty="0">
                <a:solidFill>
                  <a:srgbClr val="2B3541"/>
                </a:solidFill>
                <a:ea typeface="Funnel Sans" pitchFamily="34" charset="-122"/>
                <a:cs typeface="Funnel Sans" pitchFamily="34" charset="-120"/>
              </a:rPr>
              <a:t>Implementamos el curso "Conociendo los Procesos Electorales Locales 2024-2025" con tres módulos especializados, accesible para todos los ciudadanos desde cualquier dispositivo.</a:t>
            </a:r>
            <a:endParaRPr lang="en-US" sz="1400" dirty="0"/>
          </a:p>
        </p:txBody>
      </p:sp>
      <p:sp>
        <p:nvSpPr>
          <p:cNvPr id="9" name="Shape 6"/>
          <p:cNvSpPr/>
          <p:nvPr/>
        </p:nvSpPr>
        <p:spPr>
          <a:xfrm>
            <a:off x="6178253" y="1930103"/>
            <a:ext cx="5437683" cy="2130723"/>
          </a:xfrm>
          <a:prstGeom prst="roundRect">
            <a:avLst>
              <a:gd name="adj" fmla="val 3245"/>
            </a:avLst>
          </a:prstGeom>
          <a:solidFill>
            <a:srgbClr val="FAF5EB"/>
          </a:solidFill>
          <a:ln w="7620">
            <a:solidFill>
              <a:srgbClr val="D5CDBE"/>
            </a:solidFill>
            <a:prstDash val="solid"/>
          </a:ln>
        </p:spPr>
      </p:sp>
      <p:sp>
        <p:nvSpPr>
          <p:cNvPr id="10" name="Shape 7"/>
          <p:cNvSpPr/>
          <p:nvPr/>
        </p:nvSpPr>
        <p:spPr>
          <a:xfrm>
            <a:off x="6349107" y="2100957"/>
            <a:ext cx="493713" cy="493713"/>
          </a:xfrm>
          <a:prstGeom prst="roundRect">
            <a:avLst>
              <a:gd name="adj" fmla="val 15432540"/>
            </a:avLst>
          </a:prstGeom>
          <a:solidFill>
            <a:schemeClr val="accent1">
              <a:lumMod val="20000"/>
              <a:lumOff val="80000"/>
            </a:schemeClr>
          </a:solidFill>
          <a:ln/>
        </p:spPr>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4839" y="2236689"/>
            <a:ext cx="222151" cy="222151"/>
          </a:xfrm>
          <a:prstGeom prst="rect">
            <a:avLst/>
          </a:prstGeom>
        </p:spPr>
      </p:pic>
      <p:sp>
        <p:nvSpPr>
          <p:cNvPr id="12" name="Text 8"/>
          <p:cNvSpPr/>
          <p:nvPr/>
        </p:nvSpPr>
        <p:spPr>
          <a:xfrm>
            <a:off x="6349107" y="2759175"/>
            <a:ext cx="1936453" cy="242094"/>
          </a:xfrm>
          <a:prstGeom prst="rect">
            <a:avLst/>
          </a:prstGeom>
          <a:noFill/>
          <a:ln/>
        </p:spPr>
        <p:txBody>
          <a:bodyPr wrap="none" lIns="0" tIns="0" rIns="0" bIns="0" rtlCol="0" anchor="t"/>
          <a:lstStyle/>
          <a:p>
            <a:pPr>
              <a:lnSpc>
                <a:spcPts val="1875"/>
              </a:lnSpc>
            </a:pPr>
            <a:r>
              <a:rPr lang="en-US" sz="1600" b="1" dirty="0">
                <a:solidFill>
                  <a:srgbClr val="2B3541"/>
                </a:solidFill>
                <a:ea typeface="Funnel Display" pitchFamily="34" charset="-122"/>
                <a:cs typeface="Funnel Display" pitchFamily="34" charset="-120"/>
              </a:rPr>
              <a:t>Diálogos Juveniles</a:t>
            </a:r>
            <a:endParaRPr lang="en-US" sz="1600" b="1" dirty="0"/>
          </a:p>
        </p:txBody>
      </p:sp>
      <p:sp>
        <p:nvSpPr>
          <p:cNvPr id="13" name="Text 9"/>
          <p:cNvSpPr/>
          <p:nvPr/>
        </p:nvSpPr>
        <p:spPr>
          <a:xfrm>
            <a:off x="6349107" y="3099991"/>
            <a:ext cx="5095974" cy="789980"/>
          </a:xfrm>
          <a:prstGeom prst="rect">
            <a:avLst/>
          </a:prstGeom>
          <a:noFill/>
          <a:ln/>
        </p:spPr>
        <p:txBody>
          <a:bodyPr wrap="square" lIns="0" tIns="0" rIns="0" bIns="0" rtlCol="0" anchor="t"/>
          <a:lstStyle/>
          <a:p>
            <a:pPr algn="just">
              <a:lnSpc>
                <a:spcPts val="2042"/>
              </a:lnSpc>
            </a:pPr>
            <a:r>
              <a:rPr lang="en-US" sz="1400" dirty="0">
                <a:solidFill>
                  <a:srgbClr val="2B3541"/>
                </a:solidFill>
                <a:ea typeface="Funnel Sans" pitchFamily="34" charset="-122"/>
                <a:cs typeface="Funnel Sans" pitchFamily="34" charset="-120"/>
              </a:rPr>
              <a:t>Espacios de encuentro y conversación en </a:t>
            </a:r>
            <a:r>
              <a:rPr lang="en-US" sz="1400" dirty="0" err="1">
                <a:solidFill>
                  <a:srgbClr val="2B3541"/>
                </a:solidFill>
                <a:ea typeface="Funnel Sans" pitchFamily="34" charset="-122"/>
                <a:cs typeface="Funnel Sans" pitchFamily="34" charset="-120"/>
              </a:rPr>
              <a:t>instituciones</a:t>
            </a:r>
            <a:r>
              <a:rPr lang="en-US" sz="1400" dirty="0">
                <a:solidFill>
                  <a:srgbClr val="2B3541"/>
                </a:solidFill>
                <a:ea typeface="Funnel Sans" pitchFamily="34" charset="-122"/>
                <a:cs typeface="Funnel Sans" pitchFamily="34" charset="-120"/>
              </a:rPr>
              <a:t> </a:t>
            </a:r>
            <a:r>
              <a:rPr lang="en-US" sz="1400" dirty="0" err="1">
                <a:solidFill>
                  <a:srgbClr val="2B3541"/>
                </a:solidFill>
                <a:ea typeface="Funnel Sans" pitchFamily="34" charset="-122"/>
                <a:cs typeface="Funnel Sans" pitchFamily="34" charset="-120"/>
              </a:rPr>
              <a:t>educativas</a:t>
            </a:r>
            <a:r>
              <a:rPr lang="en-US" sz="1400" dirty="0">
                <a:solidFill>
                  <a:srgbClr val="2B3541"/>
                </a:solidFill>
                <a:ea typeface="Funnel Sans" pitchFamily="34" charset="-122"/>
                <a:cs typeface="Funnel Sans" pitchFamily="34" charset="-120"/>
              </a:rPr>
              <a:t> de </a:t>
            </a:r>
            <a:r>
              <a:rPr lang="en-US" sz="1400" dirty="0" err="1">
                <a:solidFill>
                  <a:srgbClr val="2B3541"/>
                </a:solidFill>
                <a:ea typeface="Funnel Sans" pitchFamily="34" charset="-122"/>
                <a:cs typeface="Funnel Sans" pitchFamily="34" charset="-120"/>
              </a:rPr>
              <a:t>nivel</a:t>
            </a:r>
            <a:r>
              <a:rPr lang="en-US" sz="1400" dirty="0">
                <a:solidFill>
                  <a:srgbClr val="2B3541"/>
                </a:solidFill>
                <a:ea typeface="Funnel Sans" pitchFamily="34" charset="-122"/>
                <a:cs typeface="Funnel Sans" pitchFamily="34" charset="-120"/>
              </a:rPr>
              <a:t>  medio superior y superior que </a:t>
            </a:r>
            <a:r>
              <a:rPr lang="en-US" sz="1400" dirty="0" err="1">
                <a:solidFill>
                  <a:srgbClr val="2B3541"/>
                </a:solidFill>
                <a:ea typeface="Funnel Sans" pitchFamily="34" charset="-122"/>
                <a:cs typeface="Funnel Sans" pitchFamily="34" charset="-120"/>
              </a:rPr>
              <a:t>fomentaron</a:t>
            </a:r>
            <a:r>
              <a:rPr lang="en-US" sz="1400" dirty="0">
                <a:solidFill>
                  <a:srgbClr val="2B3541"/>
                </a:solidFill>
                <a:ea typeface="Funnel Sans" pitchFamily="34" charset="-122"/>
                <a:cs typeface="Funnel Sans" pitchFamily="34" charset="-120"/>
              </a:rPr>
              <a:t> la participación </a:t>
            </a:r>
            <a:r>
              <a:rPr lang="en-US" sz="1400" dirty="0" err="1">
                <a:solidFill>
                  <a:srgbClr val="2B3541"/>
                </a:solidFill>
                <a:ea typeface="Funnel Sans" pitchFamily="34" charset="-122"/>
                <a:cs typeface="Funnel Sans" pitchFamily="34" charset="-120"/>
              </a:rPr>
              <a:t>informada</a:t>
            </a:r>
            <a:r>
              <a:rPr lang="en-US" sz="1400" dirty="0">
                <a:solidFill>
                  <a:srgbClr val="2B3541"/>
                </a:solidFill>
                <a:ea typeface="Funnel Sans" pitchFamily="34" charset="-122"/>
                <a:cs typeface="Funnel Sans" pitchFamily="34" charset="-120"/>
              </a:rPr>
              <a:t> de las nuevas generaciones duranguenses.</a:t>
            </a:r>
            <a:endParaRPr lang="en-US" sz="1400" dirty="0"/>
          </a:p>
        </p:txBody>
      </p:sp>
      <p:sp>
        <p:nvSpPr>
          <p:cNvPr id="14" name="Shape 10"/>
          <p:cNvSpPr/>
          <p:nvPr/>
        </p:nvSpPr>
        <p:spPr>
          <a:xfrm>
            <a:off x="576064" y="4225330"/>
            <a:ext cx="5437683" cy="2130723"/>
          </a:xfrm>
          <a:prstGeom prst="roundRect">
            <a:avLst>
              <a:gd name="adj" fmla="val 3245"/>
            </a:avLst>
          </a:prstGeom>
          <a:solidFill>
            <a:srgbClr val="FAF5EB"/>
          </a:solidFill>
          <a:ln w="7620">
            <a:solidFill>
              <a:srgbClr val="D5CDBE"/>
            </a:solidFill>
            <a:prstDash val="solid"/>
          </a:ln>
        </p:spPr>
      </p:sp>
      <p:sp>
        <p:nvSpPr>
          <p:cNvPr id="15" name="Shape 11"/>
          <p:cNvSpPr/>
          <p:nvPr/>
        </p:nvSpPr>
        <p:spPr>
          <a:xfrm>
            <a:off x="746919" y="4396184"/>
            <a:ext cx="493713" cy="493713"/>
          </a:xfrm>
          <a:prstGeom prst="roundRect">
            <a:avLst>
              <a:gd name="adj" fmla="val 15432540"/>
            </a:avLst>
          </a:prstGeom>
          <a:solidFill>
            <a:schemeClr val="accent1">
              <a:lumMod val="20000"/>
              <a:lumOff val="80000"/>
            </a:schemeClr>
          </a:solidFill>
          <a:ln/>
        </p:spPr>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650" y="4531916"/>
            <a:ext cx="222151" cy="222151"/>
          </a:xfrm>
          <a:prstGeom prst="rect">
            <a:avLst/>
          </a:prstGeom>
        </p:spPr>
      </p:pic>
      <p:sp>
        <p:nvSpPr>
          <p:cNvPr id="17" name="Text 12"/>
          <p:cNvSpPr/>
          <p:nvPr/>
        </p:nvSpPr>
        <p:spPr>
          <a:xfrm>
            <a:off x="746919" y="5054402"/>
            <a:ext cx="1936453" cy="242094"/>
          </a:xfrm>
          <a:prstGeom prst="rect">
            <a:avLst/>
          </a:prstGeom>
          <a:noFill/>
          <a:ln/>
        </p:spPr>
        <p:txBody>
          <a:bodyPr wrap="none" lIns="0" tIns="0" rIns="0" bIns="0" rtlCol="0" anchor="t"/>
          <a:lstStyle/>
          <a:p>
            <a:pPr>
              <a:lnSpc>
                <a:spcPts val="1875"/>
              </a:lnSpc>
            </a:pPr>
            <a:r>
              <a:rPr lang="en-US" sz="1600" b="1" dirty="0">
                <a:solidFill>
                  <a:srgbClr val="2B3541"/>
                </a:solidFill>
                <a:ea typeface="Funnel Display" pitchFamily="34" charset="-122"/>
                <a:cs typeface="Funnel Display" pitchFamily="34" charset="-120"/>
              </a:rPr>
              <a:t>Difusión Innovadora</a:t>
            </a:r>
            <a:endParaRPr lang="en-US" sz="1600" b="1" dirty="0"/>
          </a:p>
        </p:txBody>
      </p:sp>
      <p:sp>
        <p:nvSpPr>
          <p:cNvPr id="18" name="Text 13"/>
          <p:cNvSpPr/>
          <p:nvPr/>
        </p:nvSpPr>
        <p:spPr>
          <a:xfrm>
            <a:off x="746919" y="5395218"/>
            <a:ext cx="5095974" cy="789980"/>
          </a:xfrm>
          <a:prstGeom prst="rect">
            <a:avLst/>
          </a:prstGeom>
          <a:noFill/>
          <a:ln/>
        </p:spPr>
        <p:txBody>
          <a:bodyPr wrap="square" lIns="0" tIns="0" rIns="0" bIns="0" rtlCol="0" anchor="t"/>
          <a:lstStyle/>
          <a:p>
            <a:pPr algn="just">
              <a:lnSpc>
                <a:spcPts val="2042"/>
              </a:lnSpc>
            </a:pPr>
            <a:r>
              <a:rPr lang="en-US" sz="1400" dirty="0">
                <a:solidFill>
                  <a:srgbClr val="2B3541"/>
                </a:solidFill>
                <a:ea typeface="Funnel Sans" pitchFamily="34" charset="-122"/>
                <a:cs typeface="Funnel Sans" pitchFamily="34" charset="-120"/>
              </a:rPr>
              <a:t>Campaña "Este 2025 ¡Yo me informo!" que llega a cada hogar mediante mensajes impresos en los estados de cuenta del servicio de agua potable.</a:t>
            </a:r>
            <a:endParaRPr lang="en-US" sz="1400" dirty="0"/>
          </a:p>
        </p:txBody>
      </p:sp>
      <p:sp>
        <p:nvSpPr>
          <p:cNvPr id="19" name="Shape 14"/>
          <p:cNvSpPr/>
          <p:nvPr/>
        </p:nvSpPr>
        <p:spPr>
          <a:xfrm>
            <a:off x="6178253" y="4225330"/>
            <a:ext cx="5437683" cy="2130723"/>
          </a:xfrm>
          <a:prstGeom prst="roundRect">
            <a:avLst>
              <a:gd name="adj" fmla="val 3245"/>
            </a:avLst>
          </a:prstGeom>
          <a:solidFill>
            <a:srgbClr val="FAF5EB"/>
          </a:solidFill>
          <a:ln w="7620">
            <a:solidFill>
              <a:srgbClr val="D5CDBE"/>
            </a:solidFill>
            <a:prstDash val="solid"/>
          </a:ln>
        </p:spPr>
      </p:sp>
      <p:sp>
        <p:nvSpPr>
          <p:cNvPr id="20" name="Shape 15"/>
          <p:cNvSpPr/>
          <p:nvPr/>
        </p:nvSpPr>
        <p:spPr>
          <a:xfrm>
            <a:off x="6349107" y="4396184"/>
            <a:ext cx="493713" cy="493713"/>
          </a:xfrm>
          <a:prstGeom prst="roundRect">
            <a:avLst>
              <a:gd name="adj" fmla="val 15432540"/>
            </a:avLst>
          </a:prstGeom>
          <a:solidFill>
            <a:schemeClr val="accent1">
              <a:lumMod val="20000"/>
              <a:lumOff val="80000"/>
            </a:schemeClr>
          </a:solidFill>
          <a:ln/>
        </p:spPr>
      </p:sp>
      <p:pic>
        <p:nvPicPr>
          <p:cNvPr id="21"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84839" y="4531916"/>
            <a:ext cx="222151" cy="222151"/>
          </a:xfrm>
          <a:prstGeom prst="rect">
            <a:avLst/>
          </a:prstGeom>
        </p:spPr>
      </p:pic>
      <p:sp>
        <p:nvSpPr>
          <p:cNvPr id="22" name="Text 16"/>
          <p:cNvSpPr/>
          <p:nvPr/>
        </p:nvSpPr>
        <p:spPr>
          <a:xfrm>
            <a:off x="6349107" y="5054402"/>
            <a:ext cx="1936453" cy="242094"/>
          </a:xfrm>
          <a:prstGeom prst="rect">
            <a:avLst/>
          </a:prstGeom>
          <a:noFill/>
          <a:ln/>
        </p:spPr>
        <p:txBody>
          <a:bodyPr wrap="none" lIns="0" tIns="0" rIns="0" bIns="0" rtlCol="0" anchor="t"/>
          <a:lstStyle/>
          <a:p>
            <a:pPr>
              <a:lnSpc>
                <a:spcPts val="1875"/>
              </a:lnSpc>
            </a:pPr>
            <a:r>
              <a:rPr lang="en-US" sz="1600" b="1" dirty="0">
                <a:solidFill>
                  <a:srgbClr val="2B3541"/>
                </a:solidFill>
                <a:ea typeface="Funnel Display" pitchFamily="34" charset="-122"/>
                <a:cs typeface="Funnel Display" pitchFamily="34" charset="-120"/>
              </a:rPr>
              <a:t>Contenido Digital</a:t>
            </a:r>
            <a:endParaRPr lang="en-US" sz="1600" b="1" dirty="0"/>
          </a:p>
        </p:txBody>
      </p:sp>
      <p:sp>
        <p:nvSpPr>
          <p:cNvPr id="23" name="Text 17"/>
          <p:cNvSpPr/>
          <p:nvPr/>
        </p:nvSpPr>
        <p:spPr>
          <a:xfrm>
            <a:off x="6349107" y="5395218"/>
            <a:ext cx="5095974" cy="789980"/>
          </a:xfrm>
          <a:prstGeom prst="rect">
            <a:avLst/>
          </a:prstGeom>
          <a:noFill/>
          <a:ln/>
        </p:spPr>
        <p:txBody>
          <a:bodyPr wrap="square" lIns="0" tIns="0" rIns="0" bIns="0" rtlCol="0" anchor="t"/>
          <a:lstStyle/>
          <a:p>
            <a:pPr algn="just">
              <a:lnSpc>
                <a:spcPts val="2042"/>
              </a:lnSpc>
            </a:pPr>
            <a:r>
              <a:rPr lang="en-US" sz="1400" dirty="0">
                <a:solidFill>
                  <a:srgbClr val="2B3541"/>
                </a:solidFill>
                <a:ea typeface="Funnel Sans" pitchFamily="34" charset="-122"/>
                <a:cs typeface="Funnel Sans" pitchFamily="34" charset="-120"/>
              </a:rPr>
              <a:t>Infografías y materiales audiovisuales diseñados especialmente para redes sociales, explicando de forma clara la cultura democrática y  derechos político-electorales.</a:t>
            </a:r>
            <a:endParaRPr lang="en-US" sz="1400" dirty="0"/>
          </a:p>
        </p:txBody>
      </p:sp>
      <p:pic>
        <p:nvPicPr>
          <p:cNvPr id="24" name="Picture 2" descr="No photo description available.">
            <a:extLst>
              <a:ext uri="{FF2B5EF4-FFF2-40B4-BE49-F238E27FC236}">
                <a16:creationId xmlns:a16="http://schemas.microsoft.com/office/drawing/2014/main" id="{C96D89C8-0CD5-F136-5BE2-EDD532A250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312340" y="323653"/>
            <a:ext cx="7395269" cy="625907"/>
          </a:xfrm>
          <a:prstGeom prst="rect">
            <a:avLst/>
          </a:prstGeom>
          <a:noFill/>
          <a:ln/>
        </p:spPr>
        <p:txBody>
          <a:bodyPr wrap="none" lIns="0" tIns="0" rIns="0" bIns="0" rtlCol="0" anchor="t"/>
          <a:lstStyle/>
          <a:p>
            <a:pPr algn="ctr">
              <a:lnSpc>
                <a:spcPts val="3375"/>
              </a:lnSpc>
            </a:pPr>
            <a:r>
              <a:rPr lang="en-US" sz="2400" b="1" dirty="0">
                <a:ea typeface="Gelasio" pitchFamily="34" charset="-122"/>
                <a:cs typeface="Gelasio" pitchFamily="34" charset="-120"/>
              </a:rPr>
              <a:t>CAMPAÑA #YOSÍVOTO</a:t>
            </a:r>
            <a:endParaRPr lang="en-US" sz="2400" b="1" dirty="0"/>
          </a:p>
        </p:txBody>
      </p:sp>
      <p:sp>
        <p:nvSpPr>
          <p:cNvPr id="5" name="Shape 2"/>
          <p:cNvSpPr/>
          <p:nvPr/>
        </p:nvSpPr>
        <p:spPr>
          <a:xfrm>
            <a:off x="602256" y="1217850"/>
            <a:ext cx="5407719" cy="19050"/>
          </a:xfrm>
          <a:prstGeom prst="rect">
            <a:avLst/>
          </a:prstGeom>
          <a:solidFill>
            <a:srgbClr val="C49F8C"/>
          </a:solidFill>
          <a:ln/>
        </p:spPr>
      </p:sp>
      <p:sp>
        <p:nvSpPr>
          <p:cNvPr id="6" name="Text 3"/>
          <p:cNvSpPr/>
          <p:nvPr/>
        </p:nvSpPr>
        <p:spPr>
          <a:xfrm>
            <a:off x="602256" y="1324543"/>
            <a:ext cx="2503388" cy="268883"/>
          </a:xfrm>
          <a:prstGeom prst="rect">
            <a:avLst/>
          </a:prstGeom>
          <a:noFill/>
          <a:ln/>
        </p:spPr>
        <p:txBody>
          <a:bodyPr wrap="none" lIns="0" tIns="0" rIns="0" bIns="0" rtlCol="0" anchor="t"/>
          <a:lstStyle/>
          <a:p>
            <a:pPr>
              <a:lnSpc>
                <a:spcPts val="2083"/>
              </a:lnSpc>
            </a:pPr>
            <a:r>
              <a:rPr lang="en-US" sz="1600" b="1" dirty="0">
                <a:ea typeface="Gelasio" pitchFamily="34" charset="-122"/>
                <a:cs typeface="Gelasio" pitchFamily="34" charset="-120"/>
              </a:rPr>
              <a:t>Alianza con 293 Empresas</a:t>
            </a:r>
            <a:endParaRPr lang="en-US" sz="1600" b="1" dirty="0"/>
          </a:p>
        </p:txBody>
      </p:sp>
      <p:sp>
        <p:nvSpPr>
          <p:cNvPr id="7" name="Text 4"/>
          <p:cNvSpPr/>
          <p:nvPr/>
        </p:nvSpPr>
        <p:spPr>
          <a:xfrm>
            <a:off x="602258" y="1569630"/>
            <a:ext cx="5265884" cy="550466"/>
          </a:xfrm>
          <a:prstGeom prst="rect">
            <a:avLst/>
          </a:prstGeom>
          <a:noFill/>
          <a:ln/>
        </p:spPr>
        <p:txBody>
          <a:bodyPr wrap="square" lIns="0" tIns="0" rIns="0" bIns="0" rtlCol="0" anchor="t"/>
          <a:lstStyle/>
          <a:p>
            <a:pPr algn="just">
              <a:lnSpc>
                <a:spcPts val="2167"/>
              </a:lnSpc>
            </a:pPr>
            <a:r>
              <a:rPr lang="en-US" sz="1400" dirty="0">
                <a:ea typeface="Gelasio" pitchFamily="34" charset="-122"/>
                <a:cs typeface="Gelasio" pitchFamily="34" charset="-120"/>
              </a:rPr>
              <a:t>Convenio de Colaboración con el Sector Empresarial que generó promociones exclusivas para incentivar el voto en la jornada electoral</a:t>
            </a:r>
            <a:endParaRPr lang="en-US" sz="1400" dirty="0"/>
          </a:p>
        </p:txBody>
      </p:sp>
      <p:sp>
        <p:nvSpPr>
          <p:cNvPr id="9" name="Shape 6"/>
          <p:cNvSpPr/>
          <p:nvPr/>
        </p:nvSpPr>
        <p:spPr>
          <a:xfrm>
            <a:off x="6182025" y="1215518"/>
            <a:ext cx="5407719" cy="19050"/>
          </a:xfrm>
          <a:prstGeom prst="rect">
            <a:avLst/>
          </a:prstGeom>
          <a:solidFill>
            <a:srgbClr val="C49F8C"/>
          </a:solidFill>
          <a:ln/>
        </p:spPr>
      </p:sp>
      <p:sp>
        <p:nvSpPr>
          <p:cNvPr id="10" name="Text 7"/>
          <p:cNvSpPr/>
          <p:nvPr/>
        </p:nvSpPr>
        <p:spPr>
          <a:xfrm>
            <a:off x="6182025" y="1309580"/>
            <a:ext cx="2264668" cy="268883"/>
          </a:xfrm>
          <a:prstGeom prst="rect">
            <a:avLst/>
          </a:prstGeom>
          <a:noFill/>
          <a:ln/>
        </p:spPr>
        <p:txBody>
          <a:bodyPr wrap="none" lIns="0" tIns="0" rIns="0" bIns="0" rtlCol="0" anchor="t"/>
          <a:lstStyle/>
          <a:p>
            <a:pPr>
              <a:lnSpc>
                <a:spcPts val="2083"/>
              </a:lnSpc>
            </a:pPr>
            <a:r>
              <a:rPr lang="en-US" sz="1600" b="1" dirty="0">
                <a:ea typeface="Gelasio" pitchFamily="34" charset="-122"/>
                <a:cs typeface="Gelasio" pitchFamily="34" charset="-120"/>
              </a:rPr>
              <a:t>Promoción Segmentada</a:t>
            </a:r>
            <a:endParaRPr lang="en-US" sz="1600" b="1" dirty="0"/>
          </a:p>
        </p:txBody>
      </p:sp>
      <p:sp>
        <p:nvSpPr>
          <p:cNvPr id="11" name="Text 8"/>
          <p:cNvSpPr/>
          <p:nvPr/>
        </p:nvSpPr>
        <p:spPr>
          <a:xfrm>
            <a:off x="6182023" y="1569630"/>
            <a:ext cx="5407719" cy="550466"/>
          </a:xfrm>
          <a:prstGeom prst="rect">
            <a:avLst/>
          </a:prstGeom>
          <a:noFill/>
          <a:ln/>
        </p:spPr>
        <p:txBody>
          <a:bodyPr wrap="square" lIns="0" tIns="0" rIns="0" bIns="0" rtlCol="0" anchor="t"/>
          <a:lstStyle/>
          <a:p>
            <a:pPr>
              <a:lnSpc>
                <a:spcPts val="2167"/>
              </a:lnSpc>
            </a:pPr>
            <a:r>
              <a:rPr lang="en-US" sz="1400" dirty="0">
                <a:ea typeface="Gelasio" pitchFamily="34" charset="-122"/>
                <a:cs typeface="Gelasio" pitchFamily="34" charset="-120"/>
              </a:rPr>
              <a:t>Acciones específicas dirigidas a Restaurantes, Gimnasios, Adultos Mayores y colaboración con Influencers locales</a:t>
            </a:r>
            <a:endParaRPr lang="en-US" sz="1400" dirty="0"/>
          </a:p>
        </p:txBody>
      </p:sp>
      <p:sp>
        <p:nvSpPr>
          <p:cNvPr id="13" name="Shape 10"/>
          <p:cNvSpPr/>
          <p:nvPr/>
        </p:nvSpPr>
        <p:spPr>
          <a:xfrm>
            <a:off x="531339" y="3563081"/>
            <a:ext cx="5407719" cy="19050"/>
          </a:xfrm>
          <a:prstGeom prst="rect">
            <a:avLst/>
          </a:prstGeom>
          <a:solidFill>
            <a:srgbClr val="C49F8C"/>
          </a:solidFill>
          <a:ln/>
        </p:spPr>
      </p:sp>
      <p:sp>
        <p:nvSpPr>
          <p:cNvPr id="14" name="Text 11"/>
          <p:cNvSpPr/>
          <p:nvPr/>
        </p:nvSpPr>
        <p:spPr>
          <a:xfrm>
            <a:off x="602256" y="3678318"/>
            <a:ext cx="2353965" cy="268883"/>
          </a:xfrm>
          <a:prstGeom prst="rect">
            <a:avLst/>
          </a:prstGeom>
          <a:noFill/>
          <a:ln/>
        </p:spPr>
        <p:txBody>
          <a:bodyPr wrap="none" lIns="0" tIns="0" rIns="0" bIns="0" rtlCol="0" anchor="t"/>
          <a:lstStyle/>
          <a:p>
            <a:pPr>
              <a:lnSpc>
                <a:spcPts val="2083"/>
              </a:lnSpc>
            </a:pPr>
            <a:r>
              <a:rPr lang="en-US" sz="1667" b="1" dirty="0">
                <a:ea typeface="Gelasio" pitchFamily="34" charset="-122"/>
                <a:cs typeface="Gelasio" pitchFamily="34" charset="-120"/>
              </a:rPr>
              <a:t>Activismo en Vía Pública</a:t>
            </a:r>
            <a:endParaRPr lang="en-US" sz="1667" b="1" dirty="0"/>
          </a:p>
        </p:txBody>
      </p:sp>
      <p:sp>
        <p:nvSpPr>
          <p:cNvPr id="15" name="Text 12"/>
          <p:cNvSpPr/>
          <p:nvPr/>
        </p:nvSpPr>
        <p:spPr>
          <a:xfrm>
            <a:off x="602257" y="4052913"/>
            <a:ext cx="5265884" cy="550466"/>
          </a:xfrm>
          <a:prstGeom prst="rect">
            <a:avLst/>
          </a:prstGeom>
          <a:noFill/>
          <a:ln/>
        </p:spPr>
        <p:txBody>
          <a:bodyPr wrap="square" lIns="0" tIns="0" rIns="0" bIns="0" rtlCol="0" anchor="t"/>
          <a:lstStyle/>
          <a:p>
            <a:pPr algn="just">
              <a:lnSpc>
                <a:spcPts val="2167"/>
              </a:lnSpc>
            </a:pPr>
            <a:r>
              <a:rPr lang="en-US" sz="1400" dirty="0">
                <a:ea typeface="Gelasio" pitchFamily="34" charset="-122"/>
                <a:cs typeface="Gelasio" pitchFamily="34" charset="-120"/>
              </a:rPr>
              <a:t>Cruceros #YoSíVoto y Caravana #YoSíVoto 2025 que llevan el mensaje a las calles principales del estado de Durango</a:t>
            </a:r>
            <a:endParaRPr lang="en-US" sz="1400" dirty="0"/>
          </a:p>
        </p:txBody>
      </p:sp>
      <p:sp>
        <p:nvSpPr>
          <p:cNvPr id="17" name="Shape 14"/>
          <p:cNvSpPr/>
          <p:nvPr/>
        </p:nvSpPr>
        <p:spPr>
          <a:xfrm>
            <a:off x="6182021" y="3553556"/>
            <a:ext cx="5407719" cy="19050"/>
          </a:xfrm>
          <a:prstGeom prst="rect">
            <a:avLst/>
          </a:prstGeom>
          <a:solidFill>
            <a:srgbClr val="C49F8C"/>
          </a:solidFill>
          <a:ln/>
        </p:spPr>
      </p:sp>
      <p:sp>
        <p:nvSpPr>
          <p:cNvPr id="18" name="Text 15"/>
          <p:cNvSpPr/>
          <p:nvPr/>
        </p:nvSpPr>
        <p:spPr>
          <a:xfrm>
            <a:off x="6197723" y="3616625"/>
            <a:ext cx="2281039" cy="268883"/>
          </a:xfrm>
          <a:prstGeom prst="rect">
            <a:avLst/>
          </a:prstGeom>
          <a:noFill/>
          <a:ln/>
        </p:spPr>
        <p:txBody>
          <a:bodyPr wrap="none" lIns="0" tIns="0" rIns="0" bIns="0" rtlCol="0" anchor="t"/>
          <a:lstStyle/>
          <a:p>
            <a:pPr>
              <a:lnSpc>
                <a:spcPts val="2083"/>
              </a:lnSpc>
            </a:pPr>
            <a:r>
              <a:rPr lang="en-US" sz="1667" b="1" dirty="0">
                <a:ea typeface="Gelasio" pitchFamily="34" charset="-122"/>
                <a:cs typeface="Gelasio" pitchFamily="34" charset="-120"/>
              </a:rPr>
              <a:t>Intervención Focalizada</a:t>
            </a:r>
            <a:endParaRPr lang="en-US" sz="1667" b="1" dirty="0"/>
          </a:p>
        </p:txBody>
      </p:sp>
      <p:sp>
        <p:nvSpPr>
          <p:cNvPr id="19" name="Text 16"/>
          <p:cNvSpPr/>
          <p:nvPr/>
        </p:nvSpPr>
        <p:spPr>
          <a:xfrm>
            <a:off x="6182022" y="4025751"/>
            <a:ext cx="5407719" cy="550466"/>
          </a:xfrm>
          <a:prstGeom prst="rect">
            <a:avLst/>
          </a:prstGeom>
          <a:noFill/>
          <a:ln/>
        </p:spPr>
        <p:txBody>
          <a:bodyPr wrap="square" lIns="0" tIns="0" rIns="0" bIns="0" rtlCol="0" anchor="t"/>
          <a:lstStyle/>
          <a:p>
            <a:pPr>
              <a:lnSpc>
                <a:spcPts val="2167"/>
              </a:lnSpc>
            </a:pPr>
            <a:r>
              <a:rPr lang="en-US" sz="1400" dirty="0">
                <a:ea typeface="Gelasio" pitchFamily="34" charset="-122"/>
                <a:cs typeface="Gelasio" pitchFamily="34" charset="-120"/>
              </a:rPr>
              <a:t>Acciones de promoción en secciones electorales con menor participación histórica</a:t>
            </a:r>
            <a:endParaRPr lang="en-US" sz="1400" dirty="0"/>
          </a:p>
        </p:txBody>
      </p:sp>
      <p:sp>
        <p:nvSpPr>
          <p:cNvPr id="34" name="CuadroTexto 33">
            <a:extLst>
              <a:ext uri="{FF2B5EF4-FFF2-40B4-BE49-F238E27FC236}">
                <a16:creationId xmlns:a16="http://schemas.microsoft.com/office/drawing/2014/main" id="{72F0C2D9-907B-B82A-47E1-BA04D403FE74}"/>
              </a:ext>
            </a:extLst>
          </p:cNvPr>
          <p:cNvSpPr txBox="1"/>
          <p:nvPr/>
        </p:nvSpPr>
        <p:spPr>
          <a:xfrm>
            <a:off x="1032029" y="5046999"/>
            <a:ext cx="10331388" cy="369332"/>
          </a:xfrm>
          <a:prstGeom prst="rect">
            <a:avLst/>
          </a:prstGeom>
          <a:noFill/>
        </p:spPr>
        <p:txBody>
          <a:bodyPr wrap="square">
            <a:spAutoFit/>
          </a:bodyPr>
          <a:lstStyle/>
          <a:p>
            <a:pPr algn="ctr"/>
            <a:r>
              <a:rPr lang="es-MX" b="1" dirty="0"/>
              <a:t>Las actividades implementadas lograron alcanzar a más de 5,000 ciudadanos</a:t>
            </a:r>
          </a:p>
        </p:txBody>
      </p:sp>
      <p:pic>
        <p:nvPicPr>
          <p:cNvPr id="35" name="Picture 2" descr="No photo description available.">
            <a:extLst>
              <a:ext uri="{FF2B5EF4-FFF2-40B4-BE49-F238E27FC236}">
                <a16:creationId xmlns:a16="http://schemas.microsoft.com/office/drawing/2014/main" id="{52C76E78-D251-F031-8E35-0F4662D05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id="{AA7E1738-5CB9-7CE4-603E-28724BEEE197}"/>
              </a:ext>
            </a:extLst>
          </p:cNvPr>
          <p:cNvSpPr txBox="1"/>
          <p:nvPr/>
        </p:nvSpPr>
        <p:spPr>
          <a:xfrm>
            <a:off x="531339" y="5898787"/>
            <a:ext cx="10861771" cy="338554"/>
          </a:xfrm>
          <a:prstGeom prst="rect">
            <a:avLst/>
          </a:prstGeom>
          <a:noFill/>
        </p:spPr>
        <p:txBody>
          <a:bodyPr wrap="square" rtlCol="0">
            <a:spAutoFit/>
          </a:bodyPr>
          <a:lstStyle/>
          <a:p>
            <a:pPr algn="ctr"/>
            <a:r>
              <a:rPr lang="es-MX" sz="1600" b="1" i="1" dirty="0">
                <a:solidFill>
                  <a:schemeClr val="accent5">
                    <a:lumMod val="75000"/>
                  </a:schemeClr>
                </a:solidFill>
              </a:rPr>
              <a:t>DADO SU ÉXITO HA SIDO NOMINADA POR REED LATINO COMO MEJOR CAMPAÑA DE FOMENTO AL VOTO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2">
            <a:extLst>
              <a:ext uri="{FF2B5EF4-FFF2-40B4-BE49-F238E27FC236}">
                <a16:creationId xmlns:a16="http://schemas.microsoft.com/office/drawing/2014/main" id="{C9737D06-FF4C-8478-46F5-BBA581795C64}"/>
              </a:ext>
            </a:extLst>
          </p:cNvPr>
          <p:cNvSpPr/>
          <p:nvPr/>
        </p:nvSpPr>
        <p:spPr>
          <a:xfrm>
            <a:off x="6454066" y="4167150"/>
            <a:ext cx="5216243" cy="2097933"/>
          </a:xfrm>
          <a:prstGeom prst="roundRect">
            <a:avLst>
              <a:gd name="adj" fmla="val 1060"/>
            </a:avLst>
          </a:prstGeom>
          <a:solidFill>
            <a:srgbClr val="E9ECF2"/>
          </a:solidFill>
          <a:ln/>
        </p:spPr>
      </p:sp>
      <p:sp>
        <p:nvSpPr>
          <p:cNvPr id="34" name="Shape 2"/>
          <p:cNvSpPr/>
          <p:nvPr/>
        </p:nvSpPr>
        <p:spPr>
          <a:xfrm>
            <a:off x="677069" y="4203808"/>
            <a:ext cx="5216243" cy="2097933"/>
          </a:xfrm>
          <a:prstGeom prst="roundRect">
            <a:avLst>
              <a:gd name="adj" fmla="val 1060"/>
            </a:avLst>
          </a:prstGeom>
          <a:solidFill>
            <a:srgbClr val="E9ECF2"/>
          </a:solidFill>
          <a:ln/>
        </p:spPr>
      </p:sp>
      <p:sp>
        <p:nvSpPr>
          <p:cNvPr id="2" name="Text 0"/>
          <p:cNvSpPr/>
          <p:nvPr/>
        </p:nvSpPr>
        <p:spPr>
          <a:xfrm>
            <a:off x="-1092845" y="409873"/>
            <a:ext cx="10993240" cy="372666"/>
          </a:xfrm>
          <a:prstGeom prst="rect">
            <a:avLst/>
          </a:prstGeom>
          <a:noFill/>
          <a:ln/>
        </p:spPr>
        <p:txBody>
          <a:bodyPr wrap="none" lIns="0" tIns="0" rIns="0" bIns="0" rtlCol="0" anchor="t"/>
          <a:lstStyle/>
          <a:p>
            <a:pPr lvl="8" algn="r">
              <a:lnSpc>
                <a:spcPts val="2917"/>
              </a:lnSpc>
            </a:pPr>
            <a:r>
              <a:rPr lang="es-MX" sz="2400" b="1" noProof="0" dirty="0">
                <a:solidFill>
                  <a:srgbClr val="000000"/>
                </a:solidFill>
                <a:ea typeface="Inter Bold" pitchFamily="34" charset="-122"/>
                <a:cs typeface="Inter Bold" pitchFamily="34" charset="-120"/>
              </a:rPr>
              <a:t>DESAFÍOS DE LA ELECCIÓN JUDICIAL EN DURANGO</a:t>
            </a:r>
            <a:endParaRPr lang="es-MX" sz="2400" noProof="0" dirty="0"/>
          </a:p>
        </p:txBody>
      </p:sp>
      <p:sp>
        <p:nvSpPr>
          <p:cNvPr id="3" name="Shape 1"/>
          <p:cNvSpPr/>
          <p:nvPr/>
        </p:nvSpPr>
        <p:spPr>
          <a:xfrm>
            <a:off x="521693" y="1241584"/>
            <a:ext cx="11148616" cy="1778139"/>
          </a:xfrm>
          <a:prstGeom prst="roundRect">
            <a:avLst>
              <a:gd name="adj" fmla="val 3229"/>
            </a:avLst>
          </a:prstGeom>
          <a:solidFill>
            <a:srgbClr val="D32F2F"/>
          </a:solidFill>
          <a:ln w="7620">
            <a:solidFill>
              <a:srgbClr val="EC4848"/>
            </a:solidFill>
            <a:prstDash val="solid"/>
          </a:ln>
        </p:spPr>
        <p:txBody>
          <a:bodyPr/>
          <a:lstStyle/>
          <a:p>
            <a:endParaRPr lang="es-MX" noProof="0" dirty="0"/>
          </a:p>
        </p:txBody>
      </p:sp>
      <p:sp>
        <p:nvSpPr>
          <p:cNvPr id="4" name="Text 2"/>
          <p:cNvSpPr/>
          <p:nvPr/>
        </p:nvSpPr>
        <p:spPr>
          <a:xfrm>
            <a:off x="677069" y="1235969"/>
            <a:ext cx="7453412" cy="931664"/>
          </a:xfrm>
          <a:prstGeom prst="rect">
            <a:avLst/>
          </a:prstGeom>
          <a:noFill/>
          <a:ln/>
        </p:spPr>
        <p:txBody>
          <a:bodyPr wrap="none" lIns="0" tIns="0" rIns="0" bIns="0" rtlCol="0" anchor="t"/>
          <a:lstStyle/>
          <a:p>
            <a:pPr>
              <a:lnSpc>
                <a:spcPts val="7333"/>
              </a:lnSpc>
            </a:pPr>
            <a:r>
              <a:rPr lang="es-MX" sz="5833" b="1" noProof="0" dirty="0">
                <a:solidFill>
                  <a:srgbClr val="FFFFFF"/>
                </a:solidFill>
                <a:ea typeface="Inter Bold" pitchFamily="34" charset="-122"/>
                <a:cs typeface="Inter Bold" pitchFamily="34" charset="-120"/>
              </a:rPr>
              <a:t>49=49</a:t>
            </a:r>
            <a:endParaRPr lang="es-MX" sz="5833" noProof="0" dirty="0"/>
          </a:p>
        </p:txBody>
      </p:sp>
      <p:sp>
        <p:nvSpPr>
          <p:cNvPr id="5" name="Text 3"/>
          <p:cNvSpPr/>
          <p:nvPr/>
        </p:nvSpPr>
        <p:spPr>
          <a:xfrm>
            <a:off x="677070" y="2257029"/>
            <a:ext cx="2235994" cy="279499"/>
          </a:xfrm>
          <a:prstGeom prst="rect">
            <a:avLst/>
          </a:prstGeom>
          <a:noFill/>
          <a:ln/>
        </p:spPr>
        <p:txBody>
          <a:bodyPr wrap="none" lIns="0" tIns="0" rIns="0" bIns="0" rtlCol="0" anchor="t"/>
          <a:lstStyle/>
          <a:p>
            <a:pPr>
              <a:lnSpc>
                <a:spcPts val="2167"/>
              </a:lnSpc>
            </a:pPr>
            <a:r>
              <a:rPr lang="es-MX" sz="1750" b="1" noProof="0" dirty="0">
                <a:solidFill>
                  <a:srgbClr val="FFFFFF"/>
                </a:solidFill>
                <a:ea typeface="Inter Bold" pitchFamily="34" charset="-122"/>
                <a:cs typeface="Inter Bold" pitchFamily="34" charset="-120"/>
              </a:rPr>
              <a:t>El Problema Central</a:t>
            </a:r>
            <a:endParaRPr lang="es-MX" sz="1750" noProof="0" dirty="0"/>
          </a:p>
        </p:txBody>
      </p:sp>
      <p:sp>
        <p:nvSpPr>
          <p:cNvPr id="6" name="Text 4"/>
          <p:cNvSpPr/>
          <p:nvPr/>
        </p:nvSpPr>
        <p:spPr>
          <a:xfrm>
            <a:off x="677069" y="2625924"/>
            <a:ext cx="10837863" cy="238423"/>
          </a:xfrm>
          <a:prstGeom prst="rect">
            <a:avLst/>
          </a:prstGeom>
          <a:noFill/>
          <a:ln/>
        </p:spPr>
        <p:txBody>
          <a:bodyPr wrap="none" lIns="0" tIns="0" rIns="0" bIns="0" rtlCol="0" anchor="t"/>
          <a:lstStyle/>
          <a:p>
            <a:pPr>
              <a:lnSpc>
                <a:spcPts val="1875"/>
              </a:lnSpc>
            </a:pPr>
            <a:r>
              <a:rPr lang="es-MX" sz="1167" b="1" noProof="0" dirty="0">
                <a:solidFill>
                  <a:srgbClr val="FFFFFF"/>
                </a:solidFill>
                <a:ea typeface="Inter" pitchFamily="34" charset="-122"/>
                <a:cs typeface="Inter" pitchFamily="34" charset="-120"/>
              </a:rPr>
              <a:t>49 candidaturas para 49 cargos judiciales</a:t>
            </a:r>
            <a:endParaRPr lang="es-MX" sz="1167" noProof="0" dirty="0"/>
          </a:p>
        </p:txBody>
      </p:sp>
      <p:sp>
        <p:nvSpPr>
          <p:cNvPr id="7" name="Shape 5"/>
          <p:cNvSpPr/>
          <p:nvPr/>
        </p:nvSpPr>
        <p:spPr>
          <a:xfrm>
            <a:off x="521693" y="3261877"/>
            <a:ext cx="11148616" cy="24904"/>
          </a:xfrm>
          <a:prstGeom prst="rect">
            <a:avLst/>
          </a:prstGeom>
          <a:solidFill>
            <a:srgbClr val="272525">
              <a:alpha val="50000"/>
            </a:srgbClr>
          </a:solidFill>
          <a:ln/>
        </p:spPr>
        <p:txBody>
          <a:bodyPr/>
          <a:lstStyle/>
          <a:p>
            <a:endParaRPr lang="es-MX" noProof="0" dirty="0"/>
          </a:p>
        </p:txBody>
      </p:sp>
      <p:sp>
        <p:nvSpPr>
          <p:cNvPr id="8" name="Text 6"/>
          <p:cNvSpPr/>
          <p:nvPr/>
        </p:nvSpPr>
        <p:spPr>
          <a:xfrm>
            <a:off x="6217742" y="4513438"/>
            <a:ext cx="3825478" cy="279499"/>
          </a:xfrm>
          <a:prstGeom prst="rect">
            <a:avLst/>
          </a:prstGeom>
          <a:noFill/>
          <a:ln/>
        </p:spPr>
        <p:txBody>
          <a:bodyPr wrap="none" lIns="0" tIns="0" rIns="0" bIns="0" rtlCol="0" anchor="t"/>
          <a:lstStyle/>
          <a:p>
            <a:pPr>
              <a:lnSpc>
                <a:spcPts val="2167"/>
              </a:lnSpc>
            </a:pPr>
            <a:endParaRPr lang="es-MX" sz="1750" noProof="0" dirty="0"/>
          </a:p>
        </p:txBody>
      </p:sp>
      <p:pic>
        <p:nvPicPr>
          <p:cNvPr id="17" name="Picture 2" descr="No photo description available.">
            <a:extLst>
              <a:ext uri="{FF2B5EF4-FFF2-40B4-BE49-F238E27FC236}">
                <a16:creationId xmlns:a16="http://schemas.microsoft.com/office/drawing/2014/main" id="{4FE7D53A-6C00-9C16-AAE2-2D0B59F9C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4" y="14571"/>
            <a:ext cx="2161219" cy="1137619"/>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1E28A576-0B15-D434-D15B-D24E6E04AA38}"/>
              </a:ext>
            </a:extLst>
          </p:cNvPr>
          <p:cNvSpPr txBox="1"/>
          <p:nvPr/>
        </p:nvSpPr>
        <p:spPr>
          <a:xfrm>
            <a:off x="5289926" y="1950849"/>
            <a:ext cx="6640496" cy="369332"/>
          </a:xfrm>
          <a:prstGeom prst="rect">
            <a:avLst/>
          </a:prstGeom>
          <a:noFill/>
        </p:spPr>
        <p:txBody>
          <a:bodyPr wrap="square">
            <a:spAutoFit/>
          </a:bodyPr>
          <a:lstStyle/>
          <a:p>
            <a:r>
              <a:rPr lang="es-MX" b="1" dirty="0">
                <a:solidFill>
                  <a:schemeClr val="bg1"/>
                </a:solidFill>
              </a:rPr>
              <a:t>Un hecho que desincentivó la Participación Ciudadana</a:t>
            </a:r>
            <a:endParaRPr lang="es-MX" dirty="0">
              <a:solidFill>
                <a:schemeClr val="bg1"/>
              </a:solidFill>
            </a:endParaRPr>
          </a:p>
        </p:txBody>
      </p:sp>
      <p:sp>
        <p:nvSpPr>
          <p:cNvPr id="23" name="CuadroTexto 22">
            <a:extLst>
              <a:ext uri="{FF2B5EF4-FFF2-40B4-BE49-F238E27FC236}">
                <a16:creationId xmlns:a16="http://schemas.microsoft.com/office/drawing/2014/main" id="{DCE8149B-C76E-56A6-887F-96E2B14F9E4A}"/>
              </a:ext>
            </a:extLst>
          </p:cNvPr>
          <p:cNvSpPr txBox="1"/>
          <p:nvPr/>
        </p:nvSpPr>
        <p:spPr>
          <a:xfrm>
            <a:off x="521691" y="3286781"/>
            <a:ext cx="11408731" cy="880369"/>
          </a:xfrm>
          <a:prstGeom prst="rect">
            <a:avLst/>
          </a:prstGeom>
          <a:noFill/>
        </p:spPr>
        <p:txBody>
          <a:bodyPr wrap="square" rtlCol="0">
            <a:spAutoFit/>
          </a:bodyPr>
          <a:lstStyle/>
          <a:p>
            <a:pPr algn="just">
              <a:lnSpc>
                <a:spcPct val="150000"/>
              </a:lnSpc>
            </a:pPr>
            <a:r>
              <a:rPr lang="es-MX" dirty="0"/>
              <a:t>A pesar de la situación en Durango, el ejercicio del sufragio mantuvo su relevancia cívica en dos aspectos cruciales: </a:t>
            </a:r>
          </a:p>
          <a:p>
            <a:pPr algn="just">
              <a:lnSpc>
                <a:spcPct val="150000"/>
              </a:lnSpc>
            </a:pPr>
            <a:endParaRPr lang="es-MX" dirty="0"/>
          </a:p>
        </p:txBody>
      </p:sp>
      <p:pic>
        <p:nvPicPr>
          <p:cNvPr id="28" name="Image 1" descr="preencoded.png"/>
          <p:cNvPicPr>
            <a:picLocks noChangeAspect="1"/>
          </p:cNvPicPr>
          <p:nvPr/>
        </p:nvPicPr>
        <p:blipFill>
          <a:blip r:embed="rId4"/>
          <a:stretch>
            <a:fillRect/>
          </a:stretch>
        </p:blipFill>
        <p:spPr>
          <a:xfrm>
            <a:off x="848691" y="4302224"/>
            <a:ext cx="328712" cy="328712"/>
          </a:xfrm>
          <a:prstGeom prst="rect">
            <a:avLst/>
          </a:prstGeom>
        </p:spPr>
      </p:pic>
      <p:sp>
        <p:nvSpPr>
          <p:cNvPr id="29" name="Text 3"/>
          <p:cNvSpPr/>
          <p:nvPr/>
        </p:nvSpPr>
        <p:spPr>
          <a:xfrm>
            <a:off x="2148780" y="4425227"/>
            <a:ext cx="1884788" cy="225376"/>
          </a:xfrm>
          <a:prstGeom prst="rect">
            <a:avLst/>
          </a:prstGeom>
          <a:noFill/>
          <a:ln/>
        </p:spPr>
        <p:txBody>
          <a:bodyPr wrap="none" lIns="0" tIns="0" rIns="0" bIns="0" rtlCol="0" anchor="t"/>
          <a:lstStyle/>
          <a:p>
            <a:pPr algn="ctr">
              <a:lnSpc>
                <a:spcPts val="1333"/>
              </a:lnSpc>
            </a:pPr>
            <a:r>
              <a:rPr lang="en-US" sz="1042" b="1" dirty="0">
                <a:solidFill>
                  <a:srgbClr val="15213F"/>
                </a:solidFill>
                <a:ea typeface="Roboto Slab" pitchFamily="34" charset="-122"/>
                <a:cs typeface="Roboto Slab" pitchFamily="34" charset="-120"/>
              </a:rPr>
              <a:t>ELECCIÓN DE PRESIDENCIAS</a:t>
            </a:r>
            <a:endParaRPr lang="en-US" sz="1042" b="1" dirty="0"/>
          </a:p>
        </p:txBody>
      </p:sp>
      <p:pic>
        <p:nvPicPr>
          <p:cNvPr id="31" name="Image 3" descr="preencoded.png"/>
          <p:cNvPicPr>
            <a:picLocks noChangeAspect="1"/>
          </p:cNvPicPr>
          <p:nvPr/>
        </p:nvPicPr>
        <p:blipFill>
          <a:blip r:embed="rId5"/>
          <a:stretch>
            <a:fillRect/>
          </a:stretch>
        </p:blipFill>
        <p:spPr>
          <a:xfrm>
            <a:off x="6799773" y="4313588"/>
            <a:ext cx="328712" cy="328712"/>
          </a:xfrm>
          <a:prstGeom prst="rect">
            <a:avLst/>
          </a:prstGeom>
        </p:spPr>
      </p:pic>
      <p:sp>
        <p:nvSpPr>
          <p:cNvPr id="32" name="Text 7"/>
          <p:cNvSpPr/>
          <p:nvPr/>
        </p:nvSpPr>
        <p:spPr>
          <a:xfrm>
            <a:off x="8530680" y="4409837"/>
            <a:ext cx="1369715" cy="171252"/>
          </a:xfrm>
          <a:prstGeom prst="rect">
            <a:avLst/>
          </a:prstGeom>
          <a:noFill/>
          <a:ln/>
        </p:spPr>
        <p:txBody>
          <a:bodyPr wrap="none" lIns="0" tIns="0" rIns="0" bIns="0" rtlCol="0" anchor="t"/>
          <a:lstStyle/>
          <a:p>
            <a:pPr>
              <a:lnSpc>
                <a:spcPts val="1333"/>
              </a:lnSpc>
            </a:pPr>
            <a:r>
              <a:rPr lang="en-US" sz="1042" b="1" dirty="0">
                <a:solidFill>
                  <a:srgbClr val="15213F"/>
                </a:solidFill>
                <a:ea typeface="Roboto Slab" pitchFamily="34" charset="-122"/>
                <a:cs typeface="Roboto Slab" pitchFamily="34" charset="-120"/>
              </a:rPr>
              <a:t>DURACIÓN ESCALONADA</a:t>
            </a:r>
            <a:endParaRPr lang="en-US" sz="1042" b="1" dirty="0"/>
          </a:p>
        </p:txBody>
      </p:sp>
      <p:sp>
        <p:nvSpPr>
          <p:cNvPr id="33" name="CuadroTexto 32">
            <a:extLst>
              <a:ext uri="{FF2B5EF4-FFF2-40B4-BE49-F238E27FC236}">
                <a16:creationId xmlns:a16="http://schemas.microsoft.com/office/drawing/2014/main" id="{EBA09B3B-F64C-DA4D-2E9D-96A54AC3E46B}"/>
              </a:ext>
            </a:extLst>
          </p:cNvPr>
          <p:cNvSpPr txBox="1"/>
          <p:nvPr/>
        </p:nvSpPr>
        <p:spPr>
          <a:xfrm>
            <a:off x="897700" y="4848401"/>
            <a:ext cx="4687069" cy="1384995"/>
          </a:xfrm>
          <a:prstGeom prst="rect">
            <a:avLst/>
          </a:prstGeom>
          <a:noFill/>
        </p:spPr>
        <p:txBody>
          <a:bodyPr wrap="square" rtlCol="0">
            <a:spAutoFit/>
          </a:bodyPr>
          <a:lstStyle/>
          <a:p>
            <a:pPr algn="just"/>
            <a:r>
              <a:rPr lang="es-MX" sz="1400" noProof="0" dirty="0">
                <a:solidFill>
                  <a:srgbClr val="15213F"/>
                </a:solidFill>
                <a:ea typeface="Roboto" pitchFamily="34" charset="-122"/>
                <a:cs typeface="Roboto" pitchFamily="34" charset="-120"/>
              </a:rPr>
              <a:t>En el Tribunal de Disciplina Judicial la presidencia correspondió a la candidatura que alcanzó la mayor votación.</a:t>
            </a:r>
          </a:p>
          <a:p>
            <a:pPr algn="just"/>
            <a:endParaRPr lang="es-MX" sz="1400" noProof="0" dirty="0">
              <a:solidFill>
                <a:srgbClr val="15213F"/>
              </a:solidFill>
              <a:ea typeface="Roboto" pitchFamily="34" charset="-122"/>
              <a:cs typeface="Roboto" pitchFamily="34" charset="-120"/>
            </a:endParaRPr>
          </a:p>
          <a:p>
            <a:pPr algn="just"/>
            <a:r>
              <a:rPr lang="es-MX" sz="1400" noProof="0" dirty="0">
                <a:solidFill>
                  <a:srgbClr val="15213F"/>
                </a:solidFill>
                <a:ea typeface="Roboto" pitchFamily="34" charset="-122"/>
                <a:cs typeface="Roboto" pitchFamily="34" charset="-120"/>
              </a:rPr>
              <a:t>Respecto al Tribunal Superior de Justicia, el Pleno eligió entre las cuatro personas con mayor votación</a:t>
            </a:r>
            <a:endParaRPr lang="es-MX" sz="1400" noProof="0" dirty="0"/>
          </a:p>
          <a:p>
            <a:pPr algn="just"/>
            <a:endParaRPr lang="es-MX" sz="1400" noProof="0" dirty="0"/>
          </a:p>
        </p:txBody>
      </p:sp>
      <p:sp>
        <p:nvSpPr>
          <p:cNvPr id="37" name="CuadroTexto 36">
            <a:extLst>
              <a:ext uri="{FF2B5EF4-FFF2-40B4-BE49-F238E27FC236}">
                <a16:creationId xmlns:a16="http://schemas.microsoft.com/office/drawing/2014/main" id="{7D8B6722-AF38-40CE-6A16-760D0D26784D}"/>
              </a:ext>
            </a:extLst>
          </p:cNvPr>
          <p:cNvSpPr txBox="1"/>
          <p:nvPr/>
        </p:nvSpPr>
        <p:spPr>
          <a:xfrm>
            <a:off x="6799773" y="4701441"/>
            <a:ext cx="4676185" cy="1351588"/>
          </a:xfrm>
          <a:prstGeom prst="rect">
            <a:avLst/>
          </a:prstGeom>
          <a:noFill/>
        </p:spPr>
        <p:txBody>
          <a:bodyPr wrap="square" rtlCol="0">
            <a:spAutoFit/>
          </a:bodyPr>
          <a:lstStyle/>
          <a:p>
            <a:pPr algn="just">
              <a:lnSpc>
                <a:spcPct val="150000"/>
              </a:lnSpc>
            </a:pPr>
            <a:r>
              <a:rPr lang="es-MX" sz="1400" dirty="0"/>
              <a:t>La duración de los encargos fue definida de forma escalonada para asegurar la renovación parcial y el principio de paridad de género. Las asignaciones se realizaron respetando el orden de votación (descendente) y la alternancia de género, </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10642</TotalTime>
  <Words>1040</Words>
  <Application>Microsoft Office PowerPoint</Application>
  <PresentationFormat>Panorámica</PresentationFormat>
  <Paragraphs>113</Paragraphs>
  <Slides>11</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Arial</vt:lpstr>
      <vt:lpstr>Calibri</vt:lpstr>
      <vt:lpstr>Calibri Light</vt:lpstr>
      <vt:lpstr>Funnel Display</vt:lpstr>
      <vt:lpstr>Funnel Sans</vt:lpstr>
      <vt:lpstr>Gelasio</vt:lpstr>
      <vt:lpstr>Inter</vt:lpstr>
      <vt:lpstr>Inter Bold</vt:lpstr>
      <vt:lpstr>Roboto</vt:lpstr>
      <vt:lpstr>Roboto Slab</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Honorio Mendia Soto</dc:creator>
  <cp:lastModifiedBy>Laura Elizabeth Hernandez Soto</cp:lastModifiedBy>
  <cp:revision>260</cp:revision>
  <cp:lastPrinted>2025-10-22T19:49:36Z</cp:lastPrinted>
  <dcterms:created xsi:type="dcterms:W3CDTF">2023-09-05T17:15:06Z</dcterms:created>
  <dcterms:modified xsi:type="dcterms:W3CDTF">2025-10-22T20:05:01Z</dcterms:modified>
</cp:coreProperties>
</file>